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emf" ContentType="image/x-emf"/>
  <Default Extension="xls" ContentType="application/vnd.ms-excel"/>
  <Default Extension="wmf" ContentType="image/x-wmf"/>
  <Default Extension="rels" ContentType="application/vnd.openxmlformats-package.relationships+xml"/>
  <Default Extension="xml" ContentType="application/xml"/>
  <Default Extension="wdp" ContentType="image/vnd.ms-photo"/>
  <Default Extension="vml" ContentType="application/vnd.openxmlformats-officedocument.vmlDrawing"/>
  <Override PartName="/ppt/presentation.xml" ContentType="application/vnd.openxmlformats-officedocument.presentationml.presentation.main+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1.xml" ContentType="application/vnd.openxmlformats-officedocument.presentationml.slide+xml"/>
  <Override PartName="/ppt/notesSlides/notesSlide4.xml" ContentType="application/vnd.openxmlformats-officedocument.presentationml.notesSlide+xml"/>
  <Override PartName="/ppt/slideMasters/slideMaster1.xml" ContentType="application/vnd.openxmlformats-officedocument.presentationml.slideMaster+xml"/>
  <Override PartName="/ppt/notesSlides/notesSlide3.xml" ContentType="application/vnd.openxmlformats-officedocument.presentationml.notesSlide+xml"/>
  <Override PartName="/ppt/notesSlides/notesSlide2.xml" ContentType="application/vnd.openxmlformats-officedocument.presentationml.notesSlide+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Layouts/slideLayout11.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theme/theme1.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70" r:id="rId2"/>
    <p:sldId id="268" r:id="rId3"/>
    <p:sldId id="269" r:id="rId4"/>
    <p:sldId id="271" r:id="rId5"/>
    <p:sldId id="267" r:id="rId6"/>
    <p:sldId id="259" r:id="rId7"/>
    <p:sldId id="27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4605" autoAdjust="0"/>
  </p:normalViewPr>
  <p:slideViewPr>
    <p:cSldViewPr>
      <p:cViewPr varScale="1">
        <p:scale>
          <a:sx n="100" d="100"/>
          <a:sy n="100" d="100"/>
        </p:scale>
        <p:origin x="-1308"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17" Type="http://schemas.openxmlformats.org/officeDocument/2006/relationships/customXml" Target="../customXml/item4.xml"/><Relationship Id="rId2" Type="http://schemas.openxmlformats.org/officeDocument/2006/relationships/slide" Target="slides/slide1.xml"/><Relationship Id="rId16"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customXml" Target="../customXml/item2.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customXml" Target="../customXml/item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AC3C89D-2EE4-4407-A3DB-BDFDD5B795C7}" type="datetimeFigureOut">
              <a:rPr lang="en-US" smtClean="0"/>
              <a:t>5/10/2013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CE0EA6C-B47D-4B3E-9FE6-B400E4F7B212}" type="slidenum">
              <a:rPr lang="en-US" smtClean="0"/>
              <a:t>‹#›</a:t>
            </a:fld>
            <a:endParaRPr lang="en-US"/>
          </a:p>
        </p:txBody>
      </p:sp>
    </p:spTree>
    <p:extLst>
      <p:ext uri="{BB962C8B-B14F-4D97-AF65-F5344CB8AC3E}">
        <p14:creationId xmlns:p14="http://schemas.microsoft.com/office/powerpoint/2010/main" val="25061962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37" eaLnBrk="0" hangingPunct="0">
              <a:defRPr sz="3700">
                <a:solidFill>
                  <a:schemeClr val="tx1"/>
                </a:solidFill>
                <a:latin typeface="Arial" pitchFamily="34" charset="0"/>
              </a:defRPr>
            </a:lvl1pPr>
            <a:lvl2pPr marL="729057" indent="-280406" defTabSz="914437" eaLnBrk="0" hangingPunct="0">
              <a:defRPr sz="3700">
                <a:solidFill>
                  <a:schemeClr val="tx1"/>
                </a:solidFill>
                <a:latin typeface="Arial" pitchFamily="34" charset="0"/>
              </a:defRPr>
            </a:lvl2pPr>
            <a:lvl3pPr marL="1121626" indent="-224325" defTabSz="914437" eaLnBrk="0" hangingPunct="0">
              <a:defRPr sz="3700">
                <a:solidFill>
                  <a:schemeClr val="tx1"/>
                </a:solidFill>
                <a:latin typeface="Arial" pitchFamily="34" charset="0"/>
              </a:defRPr>
            </a:lvl3pPr>
            <a:lvl4pPr marL="1570276" indent="-224325" defTabSz="914437" eaLnBrk="0" hangingPunct="0">
              <a:defRPr sz="3700">
                <a:solidFill>
                  <a:schemeClr val="tx1"/>
                </a:solidFill>
                <a:latin typeface="Arial" pitchFamily="34" charset="0"/>
              </a:defRPr>
            </a:lvl4pPr>
            <a:lvl5pPr marL="2018927" indent="-224325" defTabSz="914437" eaLnBrk="0" hangingPunct="0">
              <a:defRPr sz="3700">
                <a:solidFill>
                  <a:schemeClr val="tx1"/>
                </a:solidFill>
                <a:latin typeface="Arial" pitchFamily="34" charset="0"/>
              </a:defRPr>
            </a:lvl5pPr>
            <a:lvl6pPr marL="2467577" indent="-224325" defTabSz="914437" eaLnBrk="0" fontAlgn="base" hangingPunct="0">
              <a:spcBef>
                <a:spcPct val="0"/>
              </a:spcBef>
              <a:spcAft>
                <a:spcPct val="0"/>
              </a:spcAft>
              <a:defRPr sz="3700">
                <a:solidFill>
                  <a:schemeClr val="tx1"/>
                </a:solidFill>
                <a:latin typeface="Arial" pitchFamily="34" charset="0"/>
              </a:defRPr>
            </a:lvl6pPr>
            <a:lvl7pPr marL="2916227" indent="-224325" defTabSz="914437" eaLnBrk="0" fontAlgn="base" hangingPunct="0">
              <a:spcBef>
                <a:spcPct val="0"/>
              </a:spcBef>
              <a:spcAft>
                <a:spcPct val="0"/>
              </a:spcAft>
              <a:defRPr sz="3700">
                <a:solidFill>
                  <a:schemeClr val="tx1"/>
                </a:solidFill>
                <a:latin typeface="Arial" pitchFamily="34" charset="0"/>
              </a:defRPr>
            </a:lvl7pPr>
            <a:lvl8pPr marL="3364878" indent="-224325" defTabSz="914437" eaLnBrk="0" fontAlgn="base" hangingPunct="0">
              <a:spcBef>
                <a:spcPct val="0"/>
              </a:spcBef>
              <a:spcAft>
                <a:spcPct val="0"/>
              </a:spcAft>
              <a:defRPr sz="3700">
                <a:solidFill>
                  <a:schemeClr val="tx1"/>
                </a:solidFill>
                <a:latin typeface="Arial" pitchFamily="34" charset="0"/>
              </a:defRPr>
            </a:lvl8pPr>
            <a:lvl9pPr marL="3813528" indent="-224325" defTabSz="914437" eaLnBrk="0" fontAlgn="base" hangingPunct="0">
              <a:spcBef>
                <a:spcPct val="0"/>
              </a:spcBef>
              <a:spcAft>
                <a:spcPct val="0"/>
              </a:spcAft>
              <a:defRPr sz="3700">
                <a:solidFill>
                  <a:schemeClr val="tx1"/>
                </a:solidFill>
                <a:latin typeface="Arial" pitchFamily="34" charset="0"/>
              </a:defRPr>
            </a:lvl9pPr>
          </a:lstStyle>
          <a:p>
            <a:pPr eaLnBrk="1" hangingPunct="1"/>
            <a:fld id="{E78BE156-F131-4011-9B11-062FF733946F}" type="slidenum">
              <a:rPr lang="en-US" sz="1200">
                <a:latin typeface="Times New Roman" pitchFamily="18" charset="0"/>
              </a:rPr>
              <a:pPr eaLnBrk="1" hangingPunct="1"/>
              <a:t>1</a:t>
            </a:fld>
            <a:endParaRPr lang="en-US" sz="1200">
              <a:latin typeface="Times New Roman" pitchFamily="18" charset="0"/>
            </a:endParaRPr>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p:cNvSpPr>
            <a:spLocks noGrp="1" noRot="1" noChangeAspect="1" noChangeArrowheads="1" noTextEdit="1"/>
          </p:cNvSpPr>
          <p:nvPr>
            <p:ph type="sldImg"/>
          </p:nvPr>
        </p:nvSpPr>
        <p:spPr>
          <a:ln/>
        </p:spPr>
      </p:sp>
      <p:sp>
        <p:nvSpPr>
          <p:cNvPr id="25603" name="Rectangle 4"/>
          <p:cNvSpPr>
            <a:spLocks noGrp="1" noChangeArrowheads="1"/>
          </p:cNvSpPr>
          <p:nvPr>
            <p:ph type="body" idx="1"/>
          </p:nvPr>
        </p:nvSpPr>
        <p:spPr>
          <a:xfrm>
            <a:off x="916264" y="4344025"/>
            <a:ext cx="5025473" cy="4114488"/>
          </a:xfrm>
          <a:noFill/>
          <a:ln/>
        </p:spPr>
        <p:txBody>
          <a:bodyPr/>
          <a:lstStyle/>
          <a:p>
            <a:pPr defTabSz="897301">
              <a:defRPr/>
            </a:pPr>
            <a:r>
              <a:rPr lang="en-US" b="1" dirty="0" err="1" smtClean="0">
                <a:latin typeface="Arial" charset="0"/>
                <a:cs typeface="Arial" charset="0"/>
              </a:rPr>
              <a:t>Photo:</a:t>
            </a:r>
            <a:r>
              <a:rPr lang="en-US" dirty="0" err="1" smtClean="0">
                <a:effectLst/>
              </a:rPr>
              <a:t>Marines</a:t>
            </a:r>
            <a:r>
              <a:rPr lang="en-US" dirty="0" smtClean="0">
                <a:effectLst/>
              </a:rPr>
              <a:t> assigned to the 26</a:t>
            </a:r>
            <a:r>
              <a:rPr lang="en-US" baseline="30000" dirty="0" smtClean="0">
                <a:effectLst/>
              </a:rPr>
              <a:t>TH</a:t>
            </a:r>
            <a:r>
              <a:rPr lang="en-US" baseline="0" dirty="0" smtClean="0">
                <a:effectLst/>
              </a:rPr>
              <a:t> </a:t>
            </a:r>
            <a:r>
              <a:rPr lang="en-US" dirty="0" smtClean="0">
                <a:effectLst/>
              </a:rPr>
              <a:t>Marine Expeditionary Unit (MEU) stand armed watch on the flight deck of the amphibious assault ship </a:t>
            </a:r>
            <a:r>
              <a:rPr lang="en-US" i="1" dirty="0" smtClean="0">
                <a:effectLst/>
              </a:rPr>
              <a:t>USS </a:t>
            </a:r>
            <a:r>
              <a:rPr lang="en-US" i="1" dirty="0" err="1" smtClean="0">
                <a:effectLst/>
              </a:rPr>
              <a:t>Kearsarge</a:t>
            </a:r>
            <a:r>
              <a:rPr lang="en-US" i="1" dirty="0" smtClean="0">
                <a:effectLst/>
              </a:rPr>
              <a:t> </a:t>
            </a:r>
            <a:r>
              <a:rPr lang="en-US" dirty="0" smtClean="0">
                <a:effectLst/>
              </a:rPr>
              <a:t>(LHD 3) while transiting the Suez Canal on April 5, 2013. </a:t>
            </a:r>
            <a:r>
              <a:rPr lang="en-US" dirty="0" err="1" smtClean="0">
                <a:effectLst/>
              </a:rPr>
              <a:t>Kearsarge</a:t>
            </a:r>
            <a:r>
              <a:rPr lang="en-US" dirty="0" smtClean="0">
                <a:effectLst/>
              </a:rPr>
              <a:t> is the flagship for the </a:t>
            </a:r>
            <a:r>
              <a:rPr lang="en-US" dirty="0" err="1" smtClean="0">
                <a:effectLst/>
              </a:rPr>
              <a:t>Kearsarge</a:t>
            </a:r>
            <a:r>
              <a:rPr lang="en-US" dirty="0" smtClean="0">
                <a:effectLst/>
              </a:rPr>
              <a:t> Amphibious Ready Group and, with the embarked 26</a:t>
            </a:r>
            <a:r>
              <a:rPr lang="en-US" baseline="30000" dirty="0" smtClean="0">
                <a:effectLst/>
              </a:rPr>
              <a:t>TH</a:t>
            </a:r>
            <a:r>
              <a:rPr lang="en-US" baseline="0" dirty="0" smtClean="0">
                <a:effectLst/>
              </a:rPr>
              <a:t> </a:t>
            </a:r>
            <a:r>
              <a:rPr lang="en-US" dirty="0" smtClean="0">
                <a:effectLst/>
              </a:rPr>
              <a:t> MEU, is deployed in support of maritime security operations and theater security cooperation efforts in the U.S. 5th Fleet area of responsibility. Photo by U.S. Navy Mass Communication Specialist 2nd Class Thomas Henderson.</a:t>
            </a:r>
          </a:p>
          <a:p>
            <a:endParaRPr lang="en-US" dirty="0" smtClean="0">
              <a:effectLst/>
            </a:endParaRPr>
          </a:p>
          <a:p>
            <a:endParaRPr lang="en-US" b="1" dirty="0" smtClean="0">
              <a:latin typeface="Arial" charset="0"/>
              <a:cs typeface="Arial" charset="0"/>
            </a:endParaRPr>
          </a:p>
          <a:p>
            <a:endParaRPr lang="en-US" b="1" dirty="0" smtClean="0">
              <a:latin typeface="Arial" charset="0"/>
              <a:cs typeface="Arial" charset="0"/>
            </a:endParaRPr>
          </a:p>
          <a:p>
            <a:r>
              <a:rPr lang="en-US" dirty="0" smtClean="0">
                <a:latin typeface="Arial" charset="0"/>
                <a:cs typeface="Arial" charset="0"/>
              </a:rPr>
              <a:t/>
            </a:r>
            <a:br>
              <a:rPr lang="en-US" dirty="0" smtClean="0">
                <a:latin typeface="Arial" charset="0"/>
                <a:cs typeface="Arial" charset="0"/>
              </a:rPr>
            </a:br>
            <a:endParaRPr lang="en-US" dirty="0" smtClean="0">
              <a:latin typeface="Arial" charset="0"/>
              <a:cs typeface="Arial" charset="0"/>
            </a:endParaRPr>
          </a:p>
          <a:p>
            <a:r>
              <a:rPr lang="en-US" dirty="0" smtClean="0">
                <a:latin typeface="Arial" charset="0"/>
                <a:cs typeface="Arial" charset="0"/>
              </a:rPr>
              <a:t/>
            </a:r>
            <a:br>
              <a:rPr lang="en-US" dirty="0" smtClean="0">
                <a:latin typeface="Arial" charset="0"/>
                <a:cs typeface="Arial" charset="0"/>
              </a:rPr>
            </a:br>
            <a:endParaRPr lang="en-US" dirty="0" smtClean="0">
              <a:latin typeface="Arial" charset="0"/>
              <a:cs typeface="Arial" charset="0"/>
            </a:endParaRPr>
          </a:p>
          <a:p>
            <a:endParaRPr lang="en-US" b="1" dirty="0" smtClean="0">
              <a:latin typeface="Arial" charset="0"/>
              <a:cs typeface="Arial" charset="0"/>
            </a:endParaRPr>
          </a:p>
        </p:txBody>
      </p:sp>
      <p:sp>
        <p:nvSpPr>
          <p:cNvPr id="7" name="Slide Number Placeholder 6"/>
          <p:cNvSpPr>
            <a:spLocks noGrp="1"/>
          </p:cNvSpPr>
          <p:nvPr>
            <p:ph type="sldNum" sz="quarter" idx="5"/>
          </p:nvPr>
        </p:nvSpPr>
        <p:spPr/>
        <p:txBody>
          <a:bodyPr/>
          <a:lstStyle/>
          <a:p>
            <a:pPr>
              <a:defRPr/>
            </a:pPr>
            <a:fld id="{AA3B779E-6649-453A-9E02-25C87F1740DA}" type="slidenum">
              <a:rPr lang="en-US">
                <a:solidFill>
                  <a:prstClr val="white"/>
                </a:solidFill>
              </a:rPr>
              <a:pPr>
                <a:defRPr/>
              </a:pPr>
              <a:t>2</a:t>
            </a:fld>
            <a:endParaRPr lang="en-US" dirty="0">
              <a:solidFill>
                <a:prstClr val="white"/>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txBox="1">
            <a:spLocks noGrp="1" noChangeArrowheads="1"/>
          </p:cNvSpPr>
          <p:nvPr/>
        </p:nvSpPr>
        <p:spPr bwMode="auto">
          <a:xfrm>
            <a:off x="3885579" y="8688049"/>
            <a:ext cx="2972421" cy="455951"/>
          </a:xfrm>
          <a:prstGeom prst="rect">
            <a:avLst/>
          </a:prstGeom>
          <a:noFill/>
          <a:ln w="9525">
            <a:noFill/>
            <a:miter lim="800000"/>
            <a:headEnd/>
            <a:tailEnd/>
          </a:ln>
        </p:spPr>
        <p:txBody>
          <a:bodyPr lIns="91003" tIns="45502" rIns="91003" bIns="45502" anchor="b"/>
          <a:lstStyle/>
          <a:p>
            <a:pPr algn="r" defTabSz="903465"/>
            <a:fld id="{81BECBA0-86B0-44AB-9553-A82FAC3E981E}" type="slidenum">
              <a:rPr lang="en-US" sz="1200">
                <a:solidFill>
                  <a:srgbClr val="000000"/>
                </a:solidFill>
                <a:latin typeface="Times New Roman" pitchFamily="18" charset="0"/>
              </a:rPr>
              <a:pPr algn="r" defTabSz="903465"/>
              <a:t>3</a:t>
            </a:fld>
            <a:endParaRPr lang="en-US" sz="1200" dirty="0">
              <a:solidFill>
                <a:srgbClr val="000000"/>
              </a:solidFill>
              <a:latin typeface="Times New Roman" pitchFamily="18" charset="0"/>
            </a:endParaRPr>
          </a:p>
        </p:txBody>
      </p:sp>
      <p:sp>
        <p:nvSpPr>
          <p:cNvPr id="28675" name="Rectangle 7"/>
          <p:cNvSpPr txBox="1">
            <a:spLocks noGrp="1" noChangeArrowheads="1"/>
          </p:cNvSpPr>
          <p:nvPr/>
        </p:nvSpPr>
        <p:spPr bwMode="auto">
          <a:xfrm>
            <a:off x="3887134" y="8686490"/>
            <a:ext cx="2970868" cy="457512"/>
          </a:xfrm>
          <a:prstGeom prst="rect">
            <a:avLst/>
          </a:prstGeom>
          <a:noFill/>
          <a:ln w="9525">
            <a:noFill/>
            <a:miter lim="800000"/>
            <a:headEnd/>
            <a:tailEnd/>
          </a:ln>
        </p:spPr>
        <p:txBody>
          <a:bodyPr lIns="91173" tIns="45587" rIns="91173" bIns="45587" anchor="b"/>
          <a:lstStyle/>
          <a:p>
            <a:pPr algn="r"/>
            <a:fld id="{D9409A69-9DF2-48B5-9C22-8173E0690B06}" type="slidenum">
              <a:rPr lang="en-US" sz="1200">
                <a:solidFill>
                  <a:srgbClr val="000000"/>
                </a:solidFill>
                <a:latin typeface="Times New Roman" pitchFamily="18" charset="0"/>
              </a:rPr>
              <a:pPr algn="r"/>
              <a:t>3</a:t>
            </a:fld>
            <a:endParaRPr lang="en-US" sz="1200" dirty="0">
              <a:solidFill>
                <a:srgbClr val="000000"/>
              </a:solidFill>
              <a:latin typeface="Times New Roman" pitchFamily="18" charset="0"/>
            </a:endParaRPr>
          </a:p>
        </p:txBody>
      </p:sp>
      <p:sp>
        <p:nvSpPr>
          <p:cNvPr id="28676" name="Rectangle 7"/>
          <p:cNvSpPr txBox="1">
            <a:spLocks noGrp="1" noChangeArrowheads="1"/>
          </p:cNvSpPr>
          <p:nvPr/>
        </p:nvSpPr>
        <p:spPr bwMode="auto">
          <a:xfrm>
            <a:off x="3885579" y="8684927"/>
            <a:ext cx="2970869" cy="457513"/>
          </a:xfrm>
          <a:prstGeom prst="rect">
            <a:avLst/>
          </a:prstGeom>
          <a:noFill/>
          <a:ln w="9525">
            <a:noFill/>
            <a:miter lim="800000"/>
            <a:headEnd/>
            <a:tailEnd/>
          </a:ln>
        </p:spPr>
        <p:txBody>
          <a:bodyPr lIns="91329" tIns="45666" rIns="91329" bIns="45666" anchor="b"/>
          <a:lstStyle/>
          <a:p>
            <a:pPr algn="r" defTabSz="906580"/>
            <a:fld id="{BD9707A3-1E86-4514-AD90-9379ED14958F}" type="slidenum">
              <a:rPr lang="en-US" sz="1200">
                <a:solidFill>
                  <a:srgbClr val="000000"/>
                </a:solidFill>
              </a:rPr>
              <a:pPr algn="r" defTabSz="906580"/>
              <a:t>3</a:t>
            </a:fld>
            <a:endParaRPr lang="en-US" sz="1200" dirty="0">
              <a:solidFill>
                <a:srgbClr val="000000"/>
              </a:solidFill>
            </a:endParaRPr>
          </a:p>
        </p:txBody>
      </p:sp>
      <p:sp>
        <p:nvSpPr>
          <p:cNvPr id="28677" name="Rectangle 2"/>
          <p:cNvSpPr>
            <a:spLocks noGrp="1" noRot="1" noChangeAspect="1" noChangeArrowheads="1" noTextEdit="1"/>
          </p:cNvSpPr>
          <p:nvPr>
            <p:ph type="sldImg"/>
          </p:nvPr>
        </p:nvSpPr>
        <p:spPr>
          <a:xfrm>
            <a:off x="1443038" y="422275"/>
            <a:ext cx="3971925" cy="2979738"/>
          </a:xfrm>
          <a:ln/>
        </p:spPr>
      </p:sp>
      <p:sp>
        <p:nvSpPr>
          <p:cNvPr id="28678" name="Rectangle 3"/>
          <p:cNvSpPr>
            <a:spLocks noGrp="1" noChangeArrowheads="1"/>
          </p:cNvSpPr>
          <p:nvPr>
            <p:ph type="body" idx="1"/>
          </p:nvPr>
        </p:nvSpPr>
        <p:spPr>
          <a:xfrm>
            <a:off x="414649" y="3591395"/>
            <a:ext cx="6201085" cy="5357423"/>
          </a:xfrm>
          <a:noFill/>
          <a:ln/>
        </p:spPr>
        <p:txBody>
          <a:bodyPr lIns="91329" tIns="45666" rIns="91329" bIns="45666"/>
          <a:lstStyle/>
          <a:p>
            <a:pPr marL="219636" indent="-219636">
              <a:spcBef>
                <a:spcPct val="0"/>
              </a:spcBef>
            </a:pPr>
            <a:r>
              <a:rPr lang="en-US" sz="1000" b="1" dirty="0">
                <a:latin typeface="Arial" charset="0"/>
                <a:cs typeface="Arial" charset="0"/>
              </a:rPr>
              <a:t>    </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7270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37" eaLnBrk="0" hangingPunct="0">
              <a:defRPr sz="3700">
                <a:solidFill>
                  <a:schemeClr val="tx1"/>
                </a:solidFill>
                <a:latin typeface="Arial" pitchFamily="34" charset="0"/>
              </a:defRPr>
            </a:lvl1pPr>
            <a:lvl2pPr marL="729057" indent="-280406" defTabSz="914437" eaLnBrk="0" hangingPunct="0">
              <a:defRPr sz="3700">
                <a:solidFill>
                  <a:schemeClr val="tx1"/>
                </a:solidFill>
                <a:latin typeface="Arial" pitchFamily="34" charset="0"/>
              </a:defRPr>
            </a:lvl2pPr>
            <a:lvl3pPr marL="1121626" indent="-224325" defTabSz="914437" eaLnBrk="0" hangingPunct="0">
              <a:defRPr sz="3700">
                <a:solidFill>
                  <a:schemeClr val="tx1"/>
                </a:solidFill>
                <a:latin typeface="Arial" pitchFamily="34" charset="0"/>
              </a:defRPr>
            </a:lvl3pPr>
            <a:lvl4pPr marL="1570276" indent="-224325" defTabSz="914437" eaLnBrk="0" hangingPunct="0">
              <a:defRPr sz="3700">
                <a:solidFill>
                  <a:schemeClr val="tx1"/>
                </a:solidFill>
                <a:latin typeface="Arial" pitchFamily="34" charset="0"/>
              </a:defRPr>
            </a:lvl4pPr>
            <a:lvl5pPr marL="2018927" indent="-224325" defTabSz="914437" eaLnBrk="0" hangingPunct="0">
              <a:defRPr sz="3700">
                <a:solidFill>
                  <a:schemeClr val="tx1"/>
                </a:solidFill>
                <a:latin typeface="Arial" pitchFamily="34" charset="0"/>
              </a:defRPr>
            </a:lvl5pPr>
            <a:lvl6pPr marL="2467577" indent="-224325" defTabSz="914437" eaLnBrk="0" fontAlgn="base" hangingPunct="0">
              <a:spcBef>
                <a:spcPct val="0"/>
              </a:spcBef>
              <a:spcAft>
                <a:spcPct val="0"/>
              </a:spcAft>
              <a:defRPr sz="3700">
                <a:solidFill>
                  <a:schemeClr val="tx1"/>
                </a:solidFill>
                <a:latin typeface="Arial" pitchFamily="34" charset="0"/>
              </a:defRPr>
            </a:lvl6pPr>
            <a:lvl7pPr marL="2916227" indent="-224325" defTabSz="914437" eaLnBrk="0" fontAlgn="base" hangingPunct="0">
              <a:spcBef>
                <a:spcPct val="0"/>
              </a:spcBef>
              <a:spcAft>
                <a:spcPct val="0"/>
              </a:spcAft>
              <a:defRPr sz="3700">
                <a:solidFill>
                  <a:schemeClr val="tx1"/>
                </a:solidFill>
                <a:latin typeface="Arial" pitchFamily="34" charset="0"/>
              </a:defRPr>
            </a:lvl7pPr>
            <a:lvl8pPr marL="3364878" indent="-224325" defTabSz="914437" eaLnBrk="0" fontAlgn="base" hangingPunct="0">
              <a:spcBef>
                <a:spcPct val="0"/>
              </a:spcBef>
              <a:spcAft>
                <a:spcPct val="0"/>
              </a:spcAft>
              <a:defRPr sz="3700">
                <a:solidFill>
                  <a:schemeClr val="tx1"/>
                </a:solidFill>
                <a:latin typeface="Arial" pitchFamily="34" charset="0"/>
              </a:defRPr>
            </a:lvl8pPr>
            <a:lvl9pPr marL="3813528" indent="-224325" defTabSz="914437" eaLnBrk="0" fontAlgn="base" hangingPunct="0">
              <a:spcBef>
                <a:spcPct val="0"/>
              </a:spcBef>
              <a:spcAft>
                <a:spcPct val="0"/>
              </a:spcAft>
              <a:defRPr sz="3700">
                <a:solidFill>
                  <a:schemeClr val="tx1"/>
                </a:solidFill>
                <a:latin typeface="Arial" pitchFamily="34" charset="0"/>
              </a:defRPr>
            </a:lvl9pPr>
          </a:lstStyle>
          <a:p>
            <a:pPr eaLnBrk="1" hangingPunct="1"/>
            <a:fld id="{D1F9E559-3F4E-436F-AA03-3902FB40251D}" type="slidenum">
              <a:rPr lang="en-US" sz="1200">
                <a:latin typeface="Times New Roman" pitchFamily="18" charset="0"/>
              </a:rPr>
              <a:pPr eaLnBrk="1" hangingPunct="1"/>
              <a:t>6</a:t>
            </a:fld>
            <a:endParaRPr lang="en-US" sz="120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7172D74-6405-4BBF-BB91-DEF0698BE1EB}" type="datetimeFigureOut">
              <a:rPr lang="en-US" smtClean="0"/>
              <a:t>5/10/2013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2F4857-CB17-40A4-BD56-70C200C2998D}" type="slidenum">
              <a:rPr lang="en-US" smtClean="0"/>
              <a:t>‹#›</a:t>
            </a:fld>
            <a:endParaRPr lang="en-US"/>
          </a:p>
        </p:txBody>
      </p:sp>
    </p:spTree>
    <p:extLst>
      <p:ext uri="{BB962C8B-B14F-4D97-AF65-F5344CB8AC3E}">
        <p14:creationId xmlns:p14="http://schemas.microsoft.com/office/powerpoint/2010/main" val="15442526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7172D74-6405-4BBF-BB91-DEF0698BE1EB}" type="datetimeFigureOut">
              <a:rPr lang="en-US" smtClean="0"/>
              <a:t>5/10/2013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2F4857-CB17-40A4-BD56-70C200C2998D}" type="slidenum">
              <a:rPr lang="en-US" smtClean="0"/>
              <a:t>‹#›</a:t>
            </a:fld>
            <a:endParaRPr lang="en-US"/>
          </a:p>
        </p:txBody>
      </p:sp>
    </p:spTree>
    <p:extLst>
      <p:ext uri="{BB962C8B-B14F-4D97-AF65-F5344CB8AC3E}">
        <p14:creationId xmlns:p14="http://schemas.microsoft.com/office/powerpoint/2010/main" val="4906321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7172D74-6405-4BBF-BB91-DEF0698BE1EB}" type="datetimeFigureOut">
              <a:rPr lang="en-US" smtClean="0"/>
              <a:t>5/10/2013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2F4857-CB17-40A4-BD56-70C200C2998D}" type="slidenum">
              <a:rPr lang="en-US" smtClean="0"/>
              <a:t>‹#›</a:t>
            </a:fld>
            <a:endParaRPr lang="en-US"/>
          </a:p>
        </p:txBody>
      </p:sp>
    </p:spTree>
    <p:extLst>
      <p:ext uri="{BB962C8B-B14F-4D97-AF65-F5344CB8AC3E}">
        <p14:creationId xmlns:p14="http://schemas.microsoft.com/office/powerpoint/2010/main" val="18666005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7172D74-6405-4BBF-BB91-DEF0698BE1EB}" type="datetimeFigureOut">
              <a:rPr lang="en-US" smtClean="0"/>
              <a:t>5/10/2013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2F4857-CB17-40A4-BD56-70C200C2998D}" type="slidenum">
              <a:rPr lang="en-US" smtClean="0"/>
              <a:t>‹#›</a:t>
            </a:fld>
            <a:endParaRPr lang="en-US"/>
          </a:p>
        </p:txBody>
      </p:sp>
    </p:spTree>
    <p:extLst>
      <p:ext uri="{BB962C8B-B14F-4D97-AF65-F5344CB8AC3E}">
        <p14:creationId xmlns:p14="http://schemas.microsoft.com/office/powerpoint/2010/main" val="1272971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7172D74-6405-4BBF-BB91-DEF0698BE1EB}" type="datetimeFigureOut">
              <a:rPr lang="en-US" smtClean="0"/>
              <a:t>5/10/2013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2F4857-CB17-40A4-BD56-70C200C2998D}" type="slidenum">
              <a:rPr lang="en-US" smtClean="0"/>
              <a:t>‹#›</a:t>
            </a:fld>
            <a:endParaRPr lang="en-US"/>
          </a:p>
        </p:txBody>
      </p:sp>
    </p:spTree>
    <p:extLst>
      <p:ext uri="{BB962C8B-B14F-4D97-AF65-F5344CB8AC3E}">
        <p14:creationId xmlns:p14="http://schemas.microsoft.com/office/powerpoint/2010/main" val="20590079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7172D74-6405-4BBF-BB91-DEF0698BE1EB}" type="datetimeFigureOut">
              <a:rPr lang="en-US" smtClean="0"/>
              <a:t>5/10/2013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2F4857-CB17-40A4-BD56-70C200C2998D}" type="slidenum">
              <a:rPr lang="en-US" smtClean="0"/>
              <a:t>‹#›</a:t>
            </a:fld>
            <a:endParaRPr lang="en-US"/>
          </a:p>
        </p:txBody>
      </p:sp>
    </p:spTree>
    <p:extLst>
      <p:ext uri="{BB962C8B-B14F-4D97-AF65-F5344CB8AC3E}">
        <p14:creationId xmlns:p14="http://schemas.microsoft.com/office/powerpoint/2010/main" val="34305646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7172D74-6405-4BBF-BB91-DEF0698BE1EB}" type="datetimeFigureOut">
              <a:rPr lang="en-US" smtClean="0"/>
              <a:t>5/10/2013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52F4857-CB17-40A4-BD56-70C200C2998D}" type="slidenum">
              <a:rPr lang="en-US" smtClean="0"/>
              <a:t>‹#›</a:t>
            </a:fld>
            <a:endParaRPr lang="en-US"/>
          </a:p>
        </p:txBody>
      </p:sp>
    </p:spTree>
    <p:extLst>
      <p:ext uri="{BB962C8B-B14F-4D97-AF65-F5344CB8AC3E}">
        <p14:creationId xmlns:p14="http://schemas.microsoft.com/office/powerpoint/2010/main" val="34483990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7172D74-6405-4BBF-BB91-DEF0698BE1EB}" type="datetimeFigureOut">
              <a:rPr lang="en-US" smtClean="0"/>
              <a:t>5/10/2013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52F4857-CB17-40A4-BD56-70C200C2998D}" type="slidenum">
              <a:rPr lang="en-US" smtClean="0"/>
              <a:t>‹#›</a:t>
            </a:fld>
            <a:endParaRPr lang="en-US"/>
          </a:p>
        </p:txBody>
      </p:sp>
    </p:spTree>
    <p:extLst>
      <p:ext uri="{BB962C8B-B14F-4D97-AF65-F5344CB8AC3E}">
        <p14:creationId xmlns:p14="http://schemas.microsoft.com/office/powerpoint/2010/main" val="6700957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172D74-6405-4BBF-BB91-DEF0698BE1EB}" type="datetimeFigureOut">
              <a:rPr lang="en-US" smtClean="0"/>
              <a:t>5/10/2013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52F4857-CB17-40A4-BD56-70C200C2998D}" type="slidenum">
              <a:rPr lang="en-US" smtClean="0"/>
              <a:t>‹#›</a:t>
            </a:fld>
            <a:endParaRPr lang="en-US"/>
          </a:p>
        </p:txBody>
      </p:sp>
    </p:spTree>
    <p:extLst>
      <p:ext uri="{BB962C8B-B14F-4D97-AF65-F5344CB8AC3E}">
        <p14:creationId xmlns:p14="http://schemas.microsoft.com/office/powerpoint/2010/main" val="38660580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7172D74-6405-4BBF-BB91-DEF0698BE1EB}" type="datetimeFigureOut">
              <a:rPr lang="en-US" smtClean="0"/>
              <a:t>5/10/2013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2F4857-CB17-40A4-BD56-70C200C2998D}" type="slidenum">
              <a:rPr lang="en-US" smtClean="0"/>
              <a:t>‹#›</a:t>
            </a:fld>
            <a:endParaRPr lang="en-US"/>
          </a:p>
        </p:txBody>
      </p:sp>
    </p:spTree>
    <p:extLst>
      <p:ext uri="{BB962C8B-B14F-4D97-AF65-F5344CB8AC3E}">
        <p14:creationId xmlns:p14="http://schemas.microsoft.com/office/powerpoint/2010/main" val="1395027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7172D74-6405-4BBF-BB91-DEF0698BE1EB}" type="datetimeFigureOut">
              <a:rPr lang="en-US" smtClean="0"/>
              <a:t>5/10/2013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2F4857-CB17-40A4-BD56-70C200C2998D}" type="slidenum">
              <a:rPr lang="en-US" smtClean="0"/>
              <a:t>‹#›</a:t>
            </a:fld>
            <a:endParaRPr lang="en-US"/>
          </a:p>
        </p:txBody>
      </p:sp>
    </p:spTree>
    <p:extLst>
      <p:ext uri="{BB962C8B-B14F-4D97-AF65-F5344CB8AC3E}">
        <p14:creationId xmlns:p14="http://schemas.microsoft.com/office/powerpoint/2010/main" val="32993676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172D74-6405-4BBF-BB91-DEF0698BE1EB}" type="datetimeFigureOut">
              <a:rPr lang="en-US" smtClean="0"/>
              <a:t>5/10/2013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2F4857-CB17-40A4-BD56-70C200C2998D}" type="slidenum">
              <a:rPr lang="en-US" smtClean="0"/>
              <a:t>‹#›</a:t>
            </a:fld>
            <a:endParaRPr lang="en-US"/>
          </a:p>
        </p:txBody>
      </p:sp>
    </p:spTree>
    <p:extLst>
      <p:ext uri="{BB962C8B-B14F-4D97-AF65-F5344CB8AC3E}">
        <p14:creationId xmlns:p14="http://schemas.microsoft.com/office/powerpoint/2010/main" val="26898873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8" Type="http://schemas.openxmlformats.org/officeDocument/2006/relationships/image" Target="../media/image3.emf"/><Relationship Id="rId3" Type="http://schemas.openxmlformats.org/officeDocument/2006/relationships/notesSlide" Target="../notesSlides/notesSlide2.xml"/><Relationship Id="rId7" Type="http://schemas.openxmlformats.org/officeDocument/2006/relationships/oleObject" Target="../embeddings/Microsoft_Excel_97-2003_Worksheet1.xls"/><Relationship Id="rId2" Type="http://schemas.openxmlformats.org/officeDocument/2006/relationships/slideLayout" Target="../slideLayouts/slideLayout6.xml"/><Relationship Id="rId1" Type="http://schemas.openxmlformats.org/officeDocument/2006/relationships/vmlDrawing" Target="../drawings/vmlDrawing1.vml"/><Relationship Id="rId6" Type="http://schemas.openxmlformats.org/officeDocument/2006/relationships/oleObject" Target="../embeddings/oleObject1.bin"/><Relationship Id="rId5" Type="http://schemas.microsoft.com/office/2007/relationships/hdphoto" Target="../media/hdphoto1.wdp"/><Relationship Id="rId4" Type="http://schemas.openxmlformats.org/officeDocument/2006/relationships/image" Target="../media/image4.jpeg"/><Relationship Id="rId9" Type="http://schemas.openxmlformats.org/officeDocument/2006/relationships/image" Target="../media/image5.jpeg"/></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6.xml"/><Relationship Id="rId4" Type="http://schemas.openxmlformats.org/officeDocument/2006/relationships/image" Target="../media/image7.jpeg"/></Relationships>
</file>

<file path=ppt/slides/_rels/slide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image" Target="../media/image9.wmf"/><Relationship Id="rId7" Type="http://schemas.openxmlformats.org/officeDocument/2006/relationships/image" Target="../media/image13.jpeg"/><Relationship Id="rId2" Type="http://schemas.openxmlformats.org/officeDocument/2006/relationships/notesSlide" Target="../notesSlides/notesSlide4.xml"/><Relationship Id="rId1" Type="http://schemas.openxmlformats.org/officeDocument/2006/relationships/slideLayout" Target="../slideLayouts/slideLayout6.xml"/><Relationship Id="rId6" Type="http://schemas.openxmlformats.org/officeDocument/2006/relationships/image" Target="../media/image12.png"/><Relationship Id="rId5" Type="http://schemas.openxmlformats.org/officeDocument/2006/relationships/image" Target="../media/image11.jpeg"/><Relationship Id="rId4" Type="http://schemas.openxmlformats.org/officeDocument/2006/relationships/image" Target="../media/image10.wmf"/></Relationships>
</file>

<file path=ppt/slides/_rels/slide7.xml.rels><?xml version="1.0" encoding="UTF-8" standalone="yes"?>
<Relationships xmlns="http://schemas.openxmlformats.org/package/2006/relationships"><Relationship Id="rId3" Type="http://schemas.openxmlformats.org/officeDocument/2006/relationships/hyperlink" Target="mailto:eliza.rubic@usmc.mil" TargetMode="External"/><Relationship Id="rId2" Type="http://schemas.openxmlformats.org/officeDocument/2006/relationships/hyperlink" Target="mailto:robert.a.white@usmc.mil" TargetMode="External"/><Relationship Id="rId1" Type="http://schemas.openxmlformats.org/officeDocument/2006/relationships/slideLayout" Target="../slideLayouts/slideLayout2.xml"/><Relationship Id="rId5" Type="http://schemas.openxmlformats.org/officeDocument/2006/relationships/image" Target="../media/image14.jpeg"/><Relationship Id="rId4" Type="http://schemas.openxmlformats.org/officeDocument/2006/relationships/hyperlink" Target="mailto:christopher.w.pierso@usmc.mi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000450" name="Rectangle 2"/>
          <p:cNvSpPr>
            <a:spLocks noGrp="1" noChangeArrowheads="1"/>
          </p:cNvSpPr>
          <p:nvPr>
            <p:ph type="ctrTitle"/>
          </p:nvPr>
        </p:nvSpPr>
        <p:spPr>
          <a:xfrm>
            <a:off x="457200" y="1752600"/>
            <a:ext cx="8229600" cy="4343400"/>
          </a:xfrm>
        </p:spPr>
        <p:txBody>
          <a:bodyPr/>
          <a:lstStyle/>
          <a:p>
            <a:pPr eaLnBrk="1" hangingPunct="1">
              <a:lnSpc>
                <a:spcPct val="85000"/>
              </a:lnSpc>
              <a:defRPr/>
            </a:pPr>
            <a:r>
              <a:rPr lang="en-US" b="1" dirty="0" smtClean="0">
                <a:solidFill>
                  <a:srgbClr val="000000"/>
                </a:solidFill>
                <a:effectLst/>
                <a:latin typeface="Times New Roman" pitchFamily="18" charset="0"/>
                <a:cs typeface="Times New Roman" pitchFamily="18" charset="0"/>
              </a:rPr>
              <a:t> </a:t>
            </a:r>
            <a:r>
              <a:rPr lang="en-US" dirty="0" smtClean="0">
                <a:solidFill>
                  <a:srgbClr val="000000"/>
                </a:solidFill>
                <a:latin typeface="Times New Roman" pitchFamily="18" charset="0"/>
                <a:cs typeface="Times New Roman" pitchFamily="18" charset="0"/>
              </a:rPr>
              <a:t/>
            </a:r>
            <a:br>
              <a:rPr lang="en-US" dirty="0" smtClean="0">
                <a:solidFill>
                  <a:srgbClr val="000000"/>
                </a:solidFill>
                <a:latin typeface="Times New Roman" pitchFamily="18" charset="0"/>
                <a:cs typeface="Times New Roman" pitchFamily="18" charset="0"/>
              </a:rPr>
            </a:br>
            <a:r>
              <a:rPr lang="en-US" sz="2400" dirty="0" smtClean="0">
                <a:solidFill>
                  <a:srgbClr val="000000"/>
                </a:solidFill>
                <a:latin typeface="Times New Roman" pitchFamily="18" charset="0"/>
                <a:cs typeface="Times New Roman" pitchFamily="18" charset="0"/>
              </a:rPr>
              <a:t/>
            </a:r>
            <a:br>
              <a:rPr lang="en-US" sz="2400" dirty="0" smtClean="0">
                <a:solidFill>
                  <a:srgbClr val="000000"/>
                </a:solidFill>
                <a:latin typeface="Times New Roman" pitchFamily="18" charset="0"/>
                <a:cs typeface="Times New Roman" pitchFamily="18" charset="0"/>
              </a:rPr>
            </a:br>
            <a:r>
              <a:rPr lang="en-US" sz="2400" dirty="0" smtClean="0">
                <a:solidFill>
                  <a:srgbClr val="000000"/>
                </a:solidFill>
                <a:latin typeface="Times New Roman" pitchFamily="18" charset="0"/>
                <a:cs typeface="Times New Roman" pitchFamily="18" charset="0"/>
              </a:rPr>
              <a:t/>
            </a:r>
            <a:br>
              <a:rPr lang="en-US" sz="2400" dirty="0" smtClean="0">
                <a:solidFill>
                  <a:srgbClr val="000000"/>
                </a:solidFill>
                <a:latin typeface="Times New Roman" pitchFamily="18" charset="0"/>
                <a:cs typeface="Times New Roman" pitchFamily="18" charset="0"/>
              </a:rPr>
            </a:br>
            <a:r>
              <a:rPr lang="en-US" sz="1800" i="1" dirty="0" smtClean="0">
                <a:solidFill>
                  <a:srgbClr val="000000"/>
                </a:solidFill>
                <a:effectLst/>
                <a:latin typeface="Times New Roman" pitchFamily="18" charset="0"/>
                <a:cs typeface="Times New Roman" pitchFamily="18" charset="0"/>
              </a:rPr>
              <a:t> </a:t>
            </a:r>
            <a:r>
              <a:rPr lang="en-US" sz="1600" i="1" dirty="0" smtClean="0">
                <a:solidFill>
                  <a:srgbClr val="000000"/>
                </a:solidFill>
                <a:effectLst/>
                <a:latin typeface="Times New Roman" pitchFamily="18" charset="0"/>
                <a:cs typeface="Times New Roman" pitchFamily="18" charset="0"/>
              </a:rPr>
              <a:t/>
            </a:r>
            <a:br>
              <a:rPr lang="en-US" sz="1600" i="1" dirty="0" smtClean="0">
                <a:solidFill>
                  <a:srgbClr val="000000"/>
                </a:solidFill>
                <a:effectLst/>
                <a:latin typeface="Times New Roman" pitchFamily="18" charset="0"/>
                <a:cs typeface="Times New Roman" pitchFamily="18" charset="0"/>
              </a:rPr>
            </a:br>
            <a:r>
              <a:rPr lang="en-US" sz="1600" i="1" dirty="0" smtClean="0">
                <a:solidFill>
                  <a:srgbClr val="000000"/>
                </a:solidFill>
                <a:effectLst/>
                <a:latin typeface="Times New Roman" pitchFamily="18" charset="0"/>
                <a:cs typeface="Times New Roman" pitchFamily="18" charset="0"/>
              </a:rPr>
              <a:t> </a:t>
            </a:r>
            <a:r>
              <a:rPr lang="en-US" sz="2400" i="1" dirty="0" smtClean="0">
                <a:solidFill>
                  <a:srgbClr val="000000"/>
                </a:solidFill>
                <a:latin typeface="Times New Roman" pitchFamily="18" charset="0"/>
                <a:cs typeface="Times New Roman" pitchFamily="18" charset="0"/>
              </a:rPr>
              <a:t/>
            </a:r>
            <a:br>
              <a:rPr lang="en-US" sz="2400" i="1" dirty="0" smtClean="0">
                <a:solidFill>
                  <a:srgbClr val="000000"/>
                </a:solidFill>
                <a:latin typeface="Times New Roman" pitchFamily="18" charset="0"/>
                <a:cs typeface="Times New Roman" pitchFamily="18" charset="0"/>
              </a:rPr>
            </a:br>
            <a:endParaRPr lang="en-US" sz="2400" i="1" dirty="0" smtClean="0">
              <a:solidFill>
                <a:srgbClr val="000000"/>
              </a:solidFill>
              <a:latin typeface="Times New Roman" pitchFamily="18" charset="0"/>
              <a:cs typeface="Times New Roman" pitchFamily="18" charset="0"/>
            </a:endParaRPr>
          </a:p>
        </p:txBody>
      </p:sp>
      <p:sp>
        <p:nvSpPr>
          <p:cNvPr id="2051" name="Text Box 3"/>
          <p:cNvSpPr txBox="1">
            <a:spLocks noChangeArrowheads="1"/>
          </p:cNvSpPr>
          <p:nvPr/>
        </p:nvSpPr>
        <p:spPr bwMode="auto">
          <a:xfrm>
            <a:off x="2244725" y="6481763"/>
            <a:ext cx="468153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sz="3800">
                <a:solidFill>
                  <a:schemeClr val="tx1"/>
                </a:solidFill>
                <a:latin typeface="Arial" pitchFamily="34" charset="0"/>
              </a:defRPr>
            </a:lvl1pPr>
            <a:lvl2pPr marL="742950" indent="-285750" eaLnBrk="0" hangingPunct="0">
              <a:defRPr sz="3800">
                <a:solidFill>
                  <a:schemeClr val="tx1"/>
                </a:solidFill>
                <a:latin typeface="Arial" pitchFamily="34" charset="0"/>
              </a:defRPr>
            </a:lvl2pPr>
            <a:lvl3pPr marL="1143000" indent="-228600" eaLnBrk="0" hangingPunct="0">
              <a:defRPr sz="3800">
                <a:solidFill>
                  <a:schemeClr val="tx1"/>
                </a:solidFill>
                <a:latin typeface="Arial" pitchFamily="34" charset="0"/>
              </a:defRPr>
            </a:lvl3pPr>
            <a:lvl4pPr marL="1600200" indent="-228600" eaLnBrk="0" hangingPunct="0">
              <a:defRPr sz="3800">
                <a:solidFill>
                  <a:schemeClr val="tx1"/>
                </a:solidFill>
                <a:latin typeface="Arial" pitchFamily="34" charset="0"/>
              </a:defRPr>
            </a:lvl4pPr>
            <a:lvl5pPr marL="2057400" indent="-228600" eaLnBrk="0" hangingPunct="0">
              <a:defRPr sz="3800">
                <a:solidFill>
                  <a:schemeClr val="tx1"/>
                </a:solidFill>
                <a:latin typeface="Arial" pitchFamily="34" charset="0"/>
              </a:defRPr>
            </a:lvl5pPr>
            <a:lvl6pPr marL="2514600" indent="-228600" eaLnBrk="0" fontAlgn="base" hangingPunct="0">
              <a:spcBef>
                <a:spcPct val="0"/>
              </a:spcBef>
              <a:spcAft>
                <a:spcPct val="0"/>
              </a:spcAft>
              <a:defRPr sz="3800">
                <a:solidFill>
                  <a:schemeClr val="tx1"/>
                </a:solidFill>
                <a:latin typeface="Arial" pitchFamily="34" charset="0"/>
              </a:defRPr>
            </a:lvl6pPr>
            <a:lvl7pPr marL="2971800" indent="-228600" eaLnBrk="0" fontAlgn="base" hangingPunct="0">
              <a:spcBef>
                <a:spcPct val="0"/>
              </a:spcBef>
              <a:spcAft>
                <a:spcPct val="0"/>
              </a:spcAft>
              <a:defRPr sz="3800">
                <a:solidFill>
                  <a:schemeClr val="tx1"/>
                </a:solidFill>
                <a:latin typeface="Arial" pitchFamily="34" charset="0"/>
              </a:defRPr>
            </a:lvl7pPr>
            <a:lvl8pPr marL="3429000" indent="-228600" eaLnBrk="0" fontAlgn="base" hangingPunct="0">
              <a:spcBef>
                <a:spcPct val="0"/>
              </a:spcBef>
              <a:spcAft>
                <a:spcPct val="0"/>
              </a:spcAft>
              <a:defRPr sz="3800">
                <a:solidFill>
                  <a:schemeClr val="tx1"/>
                </a:solidFill>
                <a:latin typeface="Arial" pitchFamily="34" charset="0"/>
              </a:defRPr>
            </a:lvl8pPr>
            <a:lvl9pPr marL="3886200" indent="-228600" eaLnBrk="0" fontAlgn="base" hangingPunct="0">
              <a:spcBef>
                <a:spcPct val="0"/>
              </a:spcBef>
              <a:spcAft>
                <a:spcPct val="0"/>
              </a:spcAft>
              <a:defRPr sz="3800">
                <a:solidFill>
                  <a:schemeClr val="tx1"/>
                </a:solidFill>
                <a:latin typeface="Arial" pitchFamily="34" charset="0"/>
              </a:defRPr>
            </a:lvl9pPr>
          </a:lstStyle>
          <a:p>
            <a:pPr algn="ctr" eaLnBrk="1" hangingPunct="1">
              <a:spcBef>
                <a:spcPct val="50000"/>
              </a:spcBef>
            </a:pPr>
            <a:r>
              <a:rPr lang="en-US" sz="1400" b="1">
                <a:solidFill>
                  <a:srgbClr val="000000"/>
                </a:solidFill>
                <a:latin typeface="Times New Roman" pitchFamily="18" charset="0"/>
                <a:cs typeface="Times New Roman" pitchFamily="18" charset="0"/>
              </a:rPr>
              <a:t>UNCLASSIFIED</a:t>
            </a:r>
          </a:p>
        </p:txBody>
      </p:sp>
      <p:sp>
        <p:nvSpPr>
          <p:cNvPr id="8196" name="Text Box 5"/>
          <p:cNvSpPr txBox="1">
            <a:spLocks noChangeArrowheads="1"/>
          </p:cNvSpPr>
          <p:nvPr/>
        </p:nvSpPr>
        <p:spPr bwMode="auto">
          <a:xfrm>
            <a:off x="1130300" y="508000"/>
            <a:ext cx="6938963" cy="2062163"/>
          </a:xfrm>
          <a:prstGeom prst="rect">
            <a:avLst/>
          </a:prstGeom>
          <a:noFill/>
          <a:ln w="9525">
            <a:noFill/>
            <a:miter lim="800000"/>
            <a:headEnd/>
            <a:tailEnd/>
          </a:ln>
        </p:spPr>
        <p:txBody>
          <a:bodyPr wrap="none">
            <a:spAutoFit/>
          </a:bodyPr>
          <a:lstStyle/>
          <a:p>
            <a:pPr algn="ctr">
              <a:defRPr/>
            </a:pPr>
            <a:r>
              <a:rPr lang="en-US" sz="4400" b="1"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Health Services</a:t>
            </a:r>
            <a:endParaRPr lang="en-US" sz="4400" b="1" dirty="0">
              <a:solidFill>
                <a:srgbClr val="C00000"/>
              </a:solidFill>
              <a:effectLst>
                <a:outerShdw blurRad="38100" dist="38100" dir="2700000" algn="tl">
                  <a:srgbClr val="000000">
                    <a:alpha val="43137"/>
                  </a:srgbClr>
                </a:outerShdw>
              </a:effectLst>
              <a:latin typeface="Times New Roman" pitchFamily="18" charset="0"/>
              <a:cs typeface="Times New Roman" pitchFamily="18" charset="0"/>
            </a:endParaRPr>
          </a:p>
          <a:p>
            <a:pPr algn="ctr">
              <a:defRPr/>
            </a:pPr>
            <a:r>
              <a:rPr lang="en-US" sz="4400" b="1" dirty="0">
                <a:solidFill>
                  <a:srgbClr val="C00000"/>
                </a:solidFill>
                <a:effectLst>
                  <a:outerShdw blurRad="38100" dist="38100" dir="2700000" algn="tl">
                    <a:srgbClr val="000000">
                      <a:alpha val="43137"/>
                    </a:srgbClr>
                  </a:outerShdw>
                </a:effectLst>
                <a:latin typeface="Times New Roman" pitchFamily="18" charset="0"/>
              </a:rPr>
              <a:t>United States Marine Corps</a:t>
            </a:r>
          </a:p>
          <a:p>
            <a:pPr algn="ctr">
              <a:defRPr/>
            </a:pPr>
            <a:endParaRPr lang="en-US" sz="4000" b="1" dirty="0">
              <a:solidFill>
                <a:srgbClr val="000000"/>
              </a:solidFill>
              <a:latin typeface="Times New Roman" pitchFamily="18" charset="0"/>
              <a:cs typeface="Times New Roman" pitchFamily="18" charset="0"/>
            </a:endParaRPr>
          </a:p>
        </p:txBody>
      </p:sp>
      <p:pic>
        <p:nvPicPr>
          <p:cNvPr id="2053" name="Picture 6" descr="MC_Health_Serv_basic_copy"/>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52800" y="2209800"/>
            <a:ext cx="2209800" cy="212883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8198" name="Rectangle 7"/>
          <p:cNvSpPr>
            <a:spLocks noChangeArrowheads="1"/>
          </p:cNvSpPr>
          <p:nvPr/>
        </p:nvSpPr>
        <p:spPr bwMode="auto">
          <a:xfrm>
            <a:off x="0" y="4468813"/>
            <a:ext cx="9144000" cy="1323439"/>
          </a:xfrm>
          <a:prstGeom prst="rect">
            <a:avLst/>
          </a:prstGeom>
          <a:noFill/>
          <a:ln w="9525">
            <a:noFill/>
            <a:miter lim="800000"/>
            <a:headEnd/>
            <a:tailEnd/>
          </a:ln>
        </p:spPr>
        <p:txBody>
          <a:bodyPr>
            <a:spAutoFit/>
          </a:bodyPr>
          <a:lstStyle/>
          <a:p>
            <a:pPr algn="ctr">
              <a:defRPr/>
            </a:pPr>
            <a:endParaRPr lang="en-US" dirty="0">
              <a:latin typeface="Arial" charset="0"/>
            </a:endParaRPr>
          </a:p>
          <a:p>
            <a:pPr algn="ctr">
              <a:defRPr/>
            </a:pPr>
            <a:r>
              <a:rPr lang="en-US" sz="2400" b="1" i="1" dirty="0">
                <a:solidFill>
                  <a:srgbClr val="008000"/>
                </a:solidFill>
                <a:latin typeface="Arial" charset="0"/>
              </a:rPr>
              <a:t> </a:t>
            </a:r>
            <a:endParaRPr lang="en-US" sz="2400" b="1" i="1" dirty="0" smtClean="0">
              <a:solidFill>
                <a:srgbClr val="008000"/>
              </a:solidFill>
              <a:latin typeface="Arial" charset="0"/>
            </a:endParaRPr>
          </a:p>
          <a:p>
            <a:pPr algn="ctr">
              <a:defRPr/>
            </a:pPr>
            <a:r>
              <a:rPr lang="en-US" sz="2000" b="1" dirty="0" smtClean="0">
                <a:solidFill>
                  <a:srgbClr val="C00000"/>
                </a:solidFill>
                <a:latin typeface="Arial" charset="0"/>
              </a:rPr>
              <a:t>HMCM(FMF/SCW/SW</a:t>
            </a:r>
            <a:r>
              <a:rPr lang="en-US" sz="2000" b="1" dirty="0">
                <a:solidFill>
                  <a:srgbClr val="C00000"/>
                </a:solidFill>
                <a:latin typeface="Arial" charset="0"/>
              </a:rPr>
              <a:t>) Robert A. White</a:t>
            </a:r>
          </a:p>
          <a:p>
            <a:pPr algn="ctr">
              <a:defRPr/>
            </a:pPr>
            <a:r>
              <a:rPr lang="en-US" sz="1800" b="1" i="1" dirty="0">
                <a:solidFill>
                  <a:srgbClr val="008000"/>
                </a:solidFill>
                <a:latin typeface="Arial" charset="0"/>
              </a:rPr>
              <a:t>                                                       </a:t>
            </a:r>
            <a:r>
              <a:rPr lang="en-US" sz="1800" b="1" i="1" dirty="0">
                <a:solidFill>
                  <a:srgbClr val="C00000"/>
                </a:solidFill>
                <a:latin typeface="Arial" charset="0"/>
              </a:rPr>
              <a:t>                    </a:t>
            </a:r>
            <a:r>
              <a:rPr lang="en-US" sz="1800" b="1" i="1" dirty="0">
                <a:solidFill>
                  <a:srgbClr val="008000"/>
                </a:solidFill>
                <a:latin typeface="Arial" charset="0"/>
              </a:rPr>
              <a:t>                                                  </a:t>
            </a:r>
            <a:r>
              <a:rPr lang="en-US" sz="1200" b="1" dirty="0" smtClean="0">
                <a:solidFill>
                  <a:srgbClr val="000000"/>
                </a:solidFill>
                <a:latin typeface="Arial" charset="0"/>
              </a:rPr>
              <a:t>10 </a:t>
            </a:r>
            <a:r>
              <a:rPr lang="en-US" sz="1200" b="1" dirty="0">
                <a:solidFill>
                  <a:srgbClr val="000000"/>
                </a:solidFill>
                <a:latin typeface="Arial" charset="0"/>
              </a:rPr>
              <a:t>MAY 2013</a:t>
            </a:r>
          </a:p>
        </p:txBody>
      </p:sp>
      <p:pic>
        <p:nvPicPr>
          <p:cNvPr id="2055" name="Picture 6" descr="New HS Logo.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276600" y="1981200"/>
            <a:ext cx="2362200"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741383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13"/>
          <p:cNvPicPr>
            <a:picLocks noChangeAspect="1"/>
          </p:cNvPicPr>
          <p:nvPr/>
        </p:nvPicPr>
        <p:blipFill rotWithShape="1">
          <a:blip r:embed="rId4" cstate="email">
            <a:extLst>
              <a:ext uri="{BEBA8EAE-BF5A-486C-A8C5-ECC9F3942E4B}">
                <a14:imgProps xmlns:a14="http://schemas.microsoft.com/office/drawing/2010/main">
                  <a14:imgLayer r:embed="rId5">
                    <a14:imgEffect>
                      <a14:colorTemperature colorTemp="11200"/>
                    </a14:imgEffect>
                    <a14:imgEffect>
                      <a14:saturation sat="200000"/>
                    </a14:imgEffect>
                  </a14:imgLayer>
                </a14:imgProps>
              </a:ext>
              <a:ext uri="{28A0092B-C50C-407E-A947-70E740481C1C}">
                <a14:useLocalDpi xmlns:a14="http://schemas.microsoft.com/office/drawing/2010/main"/>
              </a:ext>
            </a:extLst>
          </a:blip>
          <a:srcRect/>
          <a:stretch/>
        </p:blipFill>
        <p:spPr bwMode="auto">
          <a:xfrm>
            <a:off x="0" y="1066800"/>
            <a:ext cx="9144000" cy="5804847"/>
          </a:xfrm>
          <a:prstGeom prst="rect">
            <a:avLst/>
          </a:prstGeom>
          <a:noFill/>
          <a:ln w="9525">
            <a:noFill/>
            <a:miter lim="800000"/>
            <a:headEnd/>
            <a:tailEnd/>
          </a:ln>
        </p:spPr>
      </p:pic>
      <p:sp>
        <p:nvSpPr>
          <p:cNvPr id="2669571" name="Rectangle 2"/>
          <p:cNvSpPr>
            <a:spLocks noGrp="1" noChangeArrowheads="1"/>
          </p:cNvSpPr>
          <p:nvPr>
            <p:ph type="title"/>
          </p:nvPr>
        </p:nvSpPr>
        <p:spPr>
          <a:xfrm>
            <a:off x="457200" y="274638"/>
            <a:ext cx="8229600" cy="1173162"/>
          </a:xfrm>
        </p:spPr>
        <p:txBody>
          <a:bodyPr>
            <a:normAutofit/>
          </a:bodyPr>
          <a:lstStyle/>
          <a:p>
            <a:pPr>
              <a:defRPr/>
            </a:pPr>
            <a:r>
              <a:rPr lang="en-US" sz="3200" dirty="0" smtClean="0">
                <a:solidFill>
                  <a:schemeClr val="tx1"/>
                </a:solidFill>
              </a:rPr>
              <a:t>USMC Personnel</a:t>
            </a:r>
            <a:endParaRPr lang="en-US" sz="3200" dirty="0">
              <a:solidFill>
                <a:schemeClr val="tx1"/>
              </a:solidFill>
            </a:endParaRPr>
          </a:p>
        </p:txBody>
      </p:sp>
      <p:sp>
        <p:nvSpPr>
          <p:cNvPr id="1029" name="Rectangle 41"/>
          <p:cNvSpPr>
            <a:spLocks noChangeArrowheads="1"/>
          </p:cNvSpPr>
          <p:nvPr/>
        </p:nvSpPr>
        <p:spPr bwMode="auto">
          <a:xfrm>
            <a:off x="4860925" y="3494088"/>
            <a:ext cx="101600" cy="125412"/>
          </a:xfrm>
          <a:prstGeom prst="rect">
            <a:avLst/>
          </a:prstGeom>
          <a:solidFill>
            <a:srgbClr val="339966"/>
          </a:solidFill>
          <a:ln w="9525">
            <a:solidFill>
              <a:schemeClr val="tx1"/>
            </a:solidFill>
            <a:miter lim="800000"/>
            <a:headEnd/>
            <a:tailEnd/>
          </a:ln>
        </p:spPr>
        <p:txBody>
          <a:bodyPr wrap="none" anchor="ctr"/>
          <a:lstStyle/>
          <a:p>
            <a:endParaRPr lang="en-US" sz="1400" b="0">
              <a:solidFill>
                <a:srgbClr val="000000"/>
              </a:solidFill>
            </a:endParaRPr>
          </a:p>
        </p:txBody>
      </p:sp>
      <p:sp>
        <p:nvSpPr>
          <p:cNvPr id="1030" name="Rectangle 42" descr="20%"/>
          <p:cNvSpPr>
            <a:spLocks noChangeArrowheads="1"/>
          </p:cNvSpPr>
          <p:nvPr/>
        </p:nvSpPr>
        <p:spPr bwMode="auto">
          <a:xfrm>
            <a:off x="4860925" y="3916363"/>
            <a:ext cx="100013" cy="125412"/>
          </a:xfrm>
          <a:prstGeom prst="rect">
            <a:avLst/>
          </a:prstGeom>
          <a:solidFill>
            <a:srgbClr val="FF9900"/>
          </a:solidFill>
          <a:ln w="9525">
            <a:solidFill>
              <a:schemeClr val="tx1"/>
            </a:solidFill>
            <a:miter lim="800000"/>
            <a:headEnd/>
            <a:tailEnd/>
          </a:ln>
        </p:spPr>
        <p:txBody>
          <a:bodyPr wrap="none" anchor="ctr"/>
          <a:lstStyle/>
          <a:p>
            <a:endParaRPr lang="en-US" sz="1400" b="0">
              <a:solidFill>
                <a:srgbClr val="000000"/>
              </a:solidFill>
            </a:endParaRPr>
          </a:p>
        </p:txBody>
      </p:sp>
      <p:sp>
        <p:nvSpPr>
          <p:cNvPr id="1031" name="Rectangle 43" descr="20%"/>
          <p:cNvSpPr>
            <a:spLocks noChangeArrowheads="1"/>
          </p:cNvSpPr>
          <p:nvPr/>
        </p:nvSpPr>
        <p:spPr bwMode="auto">
          <a:xfrm>
            <a:off x="4860925" y="3705225"/>
            <a:ext cx="101600" cy="125413"/>
          </a:xfrm>
          <a:prstGeom prst="rect">
            <a:avLst/>
          </a:prstGeom>
          <a:solidFill>
            <a:srgbClr val="FFFF00"/>
          </a:solidFill>
          <a:ln w="9525">
            <a:solidFill>
              <a:schemeClr val="tx1"/>
            </a:solidFill>
            <a:miter lim="800000"/>
            <a:headEnd/>
            <a:tailEnd/>
          </a:ln>
        </p:spPr>
        <p:txBody>
          <a:bodyPr wrap="none" anchor="ctr"/>
          <a:lstStyle/>
          <a:p>
            <a:endParaRPr lang="en-US" sz="1400" b="0">
              <a:solidFill>
                <a:srgbClr val="000000"/>
              </a:solidFill>
            </a:endParaRPr>
          </a:p>
        </p:txBody>
      </p:sp>
      <p:sp>
        <p:nvSpPr>
          <p:cNvPr id="1032" name="Rectangle 44"/>
          <p:cNvSpPr>
            <a:spLocks noChangeArrowheads="1"/>
          </p:cNvSpPr>
          <p:nvPr/>
        </p:nvSpPr>
        <p:spPr bwMode="auto">
          <a:xfrm>
            <a:off x="4860925" y="4127500"/>
            <a:ext cx="100013" cy="125413"/>
          </a:xfrm>
          <a:prstGeom prst="rect">
            <a:avLst/>
          </a:prstGeom>
          <a:solidFill>
            <a:srgbClr val="FF0000"/>
          </a:solidFill>
          <a:ln w="9525">
            <a:solidFill>
              <a:schemeClr val="tx1"/>
            </a:solidFill>
            <a:miter lim="800000"/>
            <a:headEnd/>
            <a:tailEnd/>
          </a:ln>
        </p:spPr>
        <p:txBody>
          <a:bodyPr wrap="none" anchor="ctr"/>
          <a:lstStyle/>
          <a:p>
            <a:endParaRPr lang="en-US" sz="1400" b="0">
              <a:solidFill>
                <a:srgbClr val="000000"/>
              </a:solidFill>
            </a:endParaRPr>
          </a:p>
        </p:txBody>
      </p:sp>
      <p:sp>
        <p:nvSpPr>
          <p:cNvPr id="1033" name="Rectangle 45"/>
          <p:cNvSpPr>
            <a:spLocks noChangeArrowheads="1"/>
          </p:cNvSpPr>
          <p:nvPr/>
        </p:nvSpPr>
        <p:spPr bwMode="auto">
          <a:xfrm>
            <a:off x="4860925" y="4338638"/>
            <a:ext cx="100013" cy="125412"/>
          </a:xfrm>
          <a:prstGeom prst="rect">
            <a:avLst/>
          </a:prstGeom>
          <a:solidFill>
            <a:srgbClr val="0070C0"/>
          </a:solidFill>
          <a:ln w="9525">
            <a:solidFill>
              <a:schemeClr val="tx1"/>
            </a:solidFill>
            <a:miter lim="800000"/>
            <a:headEnd/>
            <a:tailEnd/>
          </a:ln>
        </p:spPr>
        <p:txBody>
          <a:bodyPr wrap="none" anchor="ctr"/>
          <a:lstStyle/>
          <a:p>
            <a:endParaRPr lang="en-US" sz="1400" b="0">
              <a:solidFill>
                <a:srgbClr val="000000"/>
              </a:solidFill>
            </a:endParaRPr>
          </a:p>
        </p:txBody>
      </p:sp>
      <p:sp>
        <p:nvSpPr>
          <p:cNvPr id="1034" name="Text Box 38"/>
          <p:cNvSpPr txBox="1">
            <a:spLocks noChangeArrowheads="1"/>
          </p:cNvSpPr>
          <p:nvPr/>
        </p:nvSpPr>
        <p:spPr bwMode="auto">
          <a:xfrm>
            <a:off x="4748213" y="4543425"/>
            <a:ext cx="4357687" cy="430213"/>
          </a:xfrm>
          <a:prstGeom prst="rect">
            <a:avLst/>
          </a:prstGeom>
          <a:noFill/>
          <a:ln w="9525">
            <a:noFill/>
            <a:miter lim="800000"/>
            <a:headEnd/>
            <a:tailEnd/>
          </a:ln>
        </p:spPr>
        <p:txBody>
          <a:bodyPr>
            <a:spAutoFit/>
          </a:bodyPr>
          <a:lstStyle/>
          <a:p>
            <a:pPr>
              <a:spcBef>
                <a:spcPct val="50000"/>
              </a:spcBef>
            </a:pPr>
            <a:r>
              <a:rPr lang="en-US" sz="2200" dirty="0">
                <a:solidFill>
                  <a:srgbClr val="FFFFFF"/>
                </a:solidFill>
              </a:rPr>
              <a:t>Total on active duty:  </a:t>
            </a:r>
            <a:r>
              <a:rPr lang="en-US" sz="2200" dirty="0" smtClean="0">
                <a:solidFill>
                  <a:srgbClr val="FFFFFF"/>
                </a:solidFill>
              </a:rPr>
              <a:t>198,842</a:t>
            </a:r>
            <a:endParaRPr lang="en-US" sz="2200" dirty="0">
              <a:solidFill>
                <a:srgbClr val="FFFFFF"/>
              </a:solidFill>
            </a:endParaRPr>
          </a:p>
        </p:txBody>
      </p:sp>
      <p:sp>
        <p:nvSpPr>
          <p:cNvPr id="1035" name="Rectangle 12"/>
          <p:cNvSpPr>
            <a:spLocks noChangeArrowheads="1"/>
          </p:cNvSpPr>
          <p:nvPr/>
        </p:nvSpPr>
        <p:spPr bwMode="auto">
          <a:xfrm>
            <a:off x="125413" y="3416300"/>
            <a:ext cx="2961003" cy="784830"/>
          </a:xfrm>
          <a:prstGeom prst="rect">
            <a:avLst/>
          </a:prstGeom>
          <a:noFill/>
          <a:ln w="9525">
            <a:noFill/>
            <a:miter lim="800000"/>
            <a:headEnd/>
            <a:tailEnd/>
          </a:ln>
        </p:spPr>
        <p:txBody>
          <a:bodyPr wrap="none">
            <a:spAutoFit/>
          </a:bodyPr>
          <a:lstStyle/>
          <a:p>
            <a:pPr>
              <a:spcBef>
                <a:spcPct val="50000"/>
              </a:spcBef>
            </a:pPr>
            <a:r>
              <a:rPr lang="en-US" dirty="0">
                <a:solidFill>
                  <a:srgbClr val="FFFFFF"/>
                </a:solidFill>
              </a:rPr>
              <a:t>Total Deployed: </a:t>
            </a:r>
            <a:r>
              <a:rPr lang="en-US" dirty="0" smtClean="0">
                <a:solidFill>
                  <a:srgbClr val="FFFFFF"/>
                </a:solidFill>
              </a:rPr>
              <a:t>~21,100</a:t>
            </a:r>
            <a:endParaRPr lang="en-US" dirty="0">
              <a:solidFill>
                <a:srgbClr val="FFFFFF"/>
              </a:solidFill>
            </a:endParaRPr>
          </a:p>
          <a:p>
            <a:pPr>
              <a:spcBef>
                <a:spcPct val="50000"/>
              </a:spcBef>
            </a:pPr>
            <a:r>
              <a:rPr lang="en-US" dirty="0">
                <a:solidFill>
                  <a:srgbClr val="FFFFFF"/>
                </a:solidFill>
              </a:rPr>
              <a:t>Total Afghanistan: </a:t>
            </a:r>
            <a:r>
              <a:rPr lang="en-US" dirty="0" smtClean="0">
                <a:solidFill>
                  <a:srgbClr val="FFFFFF"/>
                </a:solidFill>
              </a:rPr>
              <a:t>~8,700</a:t>
            </a:r>
            <a:endParaRPr lang="en-US" dirty="0">
              <a:solidFill>
                <a:srgbClr val="FFFFFF"/>
              </a:solidFill>
            </a:endParaRPr>
          </a:p>
        </p:txBody>
      </p:sp>
      <p:graphicFrame>
        <p:nvGraphicFramePr>
          <p:cNvPr id="1026" name="Object 83"/>
          <p:cNvGraphicFramePr>
            <a:graphicFrameLocks noChangeAspect="1"/>
          </p:cNvGraphicFramePr>
          <p:nvPr>
            <p:extLst>
              <p:ext uri="{D42A27DB-BD31-4B8C-83A1-F6EECF244321}">
                <p14:modId xmlns:p14="http://schemas.microsoft.com/office/powerpoint/2010/main" val="3327532342"/>
              </p:ext>
            </p:extLst>
          </p:nvPr>
        </p:nvGraphicFramePr>
        <p:xfrm>
          <a:off x="3733800" y="612257"/>
          <a:ext cx="5559425" cy="3424237"/>
        </p:xfrm>
        <a:graphic>
          <a:graphicData uri="http://schemas.openxmlformats.org/presentationml/2006/ole">
            <mc:AlternateContent xmlns:mc="http://schemas.openxmlformats.org/markup-compatibility/2006">
              <mc:Choice xmlns:v="urn:schemas-microsoft-com:vml" Requires="v">
                <p:oleObj spid="_x0000_s2058" name="Worksheet" r:id="rId7" imgW="5676857" imgH="3276724" progId="Excel.Sheet.8">
                  <p:embed/>
                </p:oleObj>
              </mc:Choice>
              <mc:Fallback>
                <p:oleObj name="Worksheet" r:id="rId7" imgW="5676857" imgH="3276724" progId="Excel.Sheet.8">
                  <p:embed/>
                  <p:pic>
                    <p:nvPicPr>
                      <p:cNvPr id="0" name=""/>
                      <p:cNvPicPr>
                        <a:picLocks noChangeAspect="1" noChangeArrowheads="1"/>
                      </p:cNvPicPr>
                      <p:nvPr/>
                    </p:nvPicPr>
                    <p:blipFill>
                      <a:blip r:embed="rId8"/>
                      <a:srcRect/>
                      <a:stretch>
                        <a:fillRect/>
                      </a:stretch>
                    </p:blipFill>
                    <p:spPr bwMode="auto">
                      <a:xfrm>
                        <a:off x="3733800" y="612257"/>
                        <a:ext cx="5559425" cy="34242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6" name="Rectangle 30"/>
          <p:cNvSpPr>
            <a:spLocks noChangeArrowheads="1"/>
          </p:cNvSpPr>
          <p:nvPr/>
        </p:nvSpPr>
        <p:spPr bwMode="auto">
          <a:xfrm>
            <a:off x="5008563" y="3444875"/>
            <a:ext cx="4096763" cy="1077218"/>
          </a:xfrm>
          <a:prstGeom prst="rect">
            <a:avLst/>
          </a:prstGeom>
          <a:noFill/>
          <a:ln w="9525">
            <a:noFill/>
            <a:miter lim="800000"/>
            <a:headEnd/>
            <a:tailEnd/>
          </a:ln>
        </p:spPr>
        <p:txBody>
          <a:bodyPr wrap="none" lIns="0" tIns="0" rIns="0" bIns="0">
            <a:spAutoFit/>
          </a:bodyPr>
          <a:lstStyle/>
          <a:p>
            <a:pPr>
              <a:tabLst>
                <a:tab pos="1600200" algn="l"/>
                <a:tab pos="3543300" algn="l"/>
              </a:tabLst>
            </a:pPr>
            <a:r>
              <a:rPr lang="en-US" sz="1400" dirty="0">
                <a:solidFill>
                  <a:srgbClr val="FFFFFF"/>
                </a:solidFill>
              </a:rPr>
              <a:t>Active Component - Operating</a:t>
            </a:r>
            <a:r>
              <a:rPr lang="en-US" sz="1400" b="0" dirty="0">
                <a:solidFill>
                  <a:srgbClr val="FFFFFF"/>
                </a:solidFill>
              </a:rPr>
              <a:t> </a:t>
            </a:r>
            <a:r>
              <a:rPr lang="en-US" sz="1400" dirty="0">
                <a:solidFill>
                  <a:srgbClr val="FFFFFF"/>
                </a:solidFill>
              </a:rPr>
              <a:t>Forces: </a:t>
            </a:r>
            <a:r>
              <a:rPr lang="en-US" sz="1400" dirty="0" smtClean="0">
                <a:solidFill>
                  <a:srgbClr val="FFFFFF"/>
                </a:solidFill>
              </a:rPr>
              <a:t>118,147</a:t>
            </a:r>
            <a:endParaRPr lang="en-US" sz="1400" dirty="0">
              <a:solidFill>
                <a:srgbClr val="FFFFFF"/>
              </a:solidFill>
            </a:endParaRPr>
          </a:p>
          <a:p>
            <a:pPr>
              <a:tabLst>
                <a:tab pos="1600200" algn="l"/>
                <a:tab pos="3543300" algn="l"/>
              </a:tabLst>
            </a:pPr>
            <a:r>
              <a:rPr lang="en-US" sz="1400" dirty="0">
                <a:solidFill>
                  <a:srgbClr val="FFFFFF"/>
                </a:solidFill>
              </a:rPr>
              <a:t>Trainees, Transients, Patients, Prisoners: </a:t>
            </a:r>
            <a:r>
              <a:rPr lang="en-US" sz="1400" dirty="0" smtClean="0">
                <a:solidFill>
                  <a:srgbClr val="FFFFFF"/>
                </a:solidFill>
              </a:rPr>
              <a:t>30,174</a:t>
            </a:r>
            <a:endParaRPr lang="en-US" sz="1400" dirty="0">
              <a:solidFill>
                <a:srgbClr val="FFFFFF"/>
              </a:solidFill>
            </a:endParaRPr>
          </a:p>
          <a:p>
            <a:pPr>
              <a:tabLst>
                <a:tab pos="1600200" algn="l"/>
                <a:tab pos="3543300" algn="l"/>
              </a:tabLst>
            </a:pPr>
            <a:r>
              <a:rPr lang="en-US" sz="1400" dirty="0">
                <a:solidFill>
                  <a:srgbClr val="FFFFFF"/>
                </a:solidFill>
              </a:rPr>
              <a:t>Supporting Establishment: </a:t>
            </a:r>
            <a:r>
              <a:rPr lang="en-US" sz="1400" dirty="0" smtClean="0">
                <a:solidFill>
                  <a:srgbClr val="FFFFFF"/>
                </a:solidFill>
              </a:rPr>
              <a:t>46,004</a:t>
            </a:r>
            <a:endParaRPr lang="en-US" sz="1400" dirty="0">
              <a:solidFill>
                <a:srgbClr val="FFFFFF"/>
              </a:solidFill>
            </a:endParaRPr>
          </a:p>
          <a:p>
            <a:pPr>
              <a:tabLst>
                <a:tab pos="1600200" algn="l"/>
                <a:tab pos="3543300" algn="l"/>
              </a:tabLst>
            </a:pPr>
            <a:r>
              <a:rPr lang="en-US" sz="1400" dirty="0" smtClean="0">
                <a:solidFill>
                  <a:srgbClr val="FFFFFF"/>
                </a:solidFill>
              </a:rPr>
              <a:t>Activated Reservists: 2,269</a:t>
            </a:r>
            <a:endParaRPr lang="en-US" sz="1400" dirty="0">
              <a:solidFill>
                <a:srgbClr val="FFFFFF"/>
              </a:solidFill>
            </a:endParaRPr>
          </a:p>
          <a:p>
            <a:pPr>
              <a:tabLst>
                <a:tab pos="1600200" algn="l"/>
                <a:tab pos="3543300" algn="l"/>
              </a:tabLst>
            </a:pPr>
            <a:r>
              <a:rPr lang="en-US" sz="1400" dirty="0" smtClean="0">
                <a:solidFill>
                  <a:srgbClr val="FFFFFF"/>
                </a:solidFill>
              </a:rPr>
              <a:t>Active </a:t>
            </a:r>
            <a:r>
              <a:rPr lang="en-US" sz="1400" dirty="0">
                <a:solidFill>
                  <a:srgbClr val="FFFFFF"/>
                </a:solidFill>
              </a:rPr>
              <a:t>Reserve: </a:t>
            </a:r>
            <a:r>
              <a:rPr lang="en-US" sz="1400" dirty="0" smtClean="0">
                <a:solidFill>
                  <a:srgbClr val="FFFFFF"/>
                </a:solidFill>
              </a:rPr>
              <a:t>2,248</a:t>
            </a:r>
            <a:endParaRPr lang="en-US" sz="1400" dirty="0">
              <a:solidFill>
                <a:srgbClr val="FFFFFF"/>
              </a:solidFill>
            </a:endParaRPr>
          </a:p>
        </p:txBody>
      </p:sp>
      <p:pic>
        <p:nvPicPr>
          <p:cNvPr id="13" name="Picture 12"/>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0" y="0"/>
            <a:ext cx="1066800" cy="1066800"/>
          </a:xfrm>
          <a:prstGeom prst="rect">
            <a:avLst/>
          </a:prstGeom>
        </p:spPr>
      </p:pic>
    </p:spTree>
    <p:extLst>
      <p:ext uri="{BB962C8B-B14F-4D97-AF65-F5344CB8AC3E}">
        <p14:creationId xmlns:p14="http://schemas.microsoft.com/office/powerpoint/2010/main" val="12604513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15362" name="Picture 3" descr="2011 AOR Map_4062011.jpg"/>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0" y="1570038"/>
            <a:ext cx="9144000" cy="5287962"/>
          </a:xfrm>
          <a:prstGeom prst="rect">
            <a:avLst/>
          </a:prstGeom>
          <a:noFill/>
          <a:ln w="9525">
            <a:noFill/>
            <a:miter lim="800000"/>
            <a:headEnd/>
            <a:tailEnd/>
          </a:ln>
        </p:spPr>
      </p:pic>
      <p:sp>
        <p:nvSpPr>
          <p:cNvPr id="23" name="Rectangle 22"/>
          <p:cNvSpPr/>
          <p:nvPr/>
        </p:nvSpPr>
        <p:spPr>
          <a:xfrm>
            <a:off x="0" y="914400"/>
            <a:ext cx="9144000" cy="5943600"/>
          </a:xfrm>
          <a:prstGeom prst="rect">
            <a:avLst/>
          </a:prstGeom>
          <a:solidFill>
            <a:schemeClr val="bg1">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fontAlgn="auto">
              <a:spcBef>
                <a:spcPts val="0"/>
              </a:spcBef>
              <a:spcAft>
                <a:spcPts val="0"/>
              </a:spcAft>
              <a:defRPr/>
            </a:pPr>
            <a:endParaRPr lang="en-US" b="0" dirty="0">
              <a:solidFill>
                <a:srgbClr val="FFFFFF"/>
              </a:solidFill>
            </a:endParaRPr>
          </a:p>
        </p:txBody>
      </p:sp>
      <p:sp>
        <p:nvSpPr>
          <p:cNvPr id="181251" name="Rectangle 3"/>
          <p:cNvSpPr>
            <a:spLocks noChangeArrowheads="1"/>
          </p:cNvSpPr>
          <p:nvPr/>
        </p:nvSpPr>
        <p:spPr bwMode="auto">
          <a:xfrm>
            <a:off x="874713" y="38100"/>
            <a:ext cx="7394575" cy="777875"/>
          </a:xfrm>
          <a:prstGeom prst="rect">
            <a:avLst/>
          </a:prstGeom>
          <a:noFill/>
          <a:ln w="9525">
            <a:noFill/>
            <a:miter lim="800000"/>
            <a:headEnd/>
            <a:tailEnd/>
          </a:ln>
          <a:effectLst>
            <a:outerShdw dist="12700" dir="5400000" algn="ctr" rotWithShape="0">
              <a:schemeClr val="bg2"/>
            </a:outerShdw>
          </a:effectLst>
        </p:spPr>
        <p:txBody>
          <a:bodyPr anchor="ctr"/>
          <a:lstStyle/>
          <a:p>
            <a:pPr algn="ctr">
              <a:defRPr/>
            </a:pPr>
            <a:r>
              <a:rPr lang="en-US" sz="2800" dirty="0">
                <a:solidFill>
                  <a:srgbClr val="000000"/>
                </a:solidFill>
                <a:latin typeface="Arial"/>
              </a:rPr>
              <a:t>Global Force Disposition</a:t>
            </a:r>
          </a:p>
          <a:p>
            <a:pPr algn="ctr">
              <a:defRPr/>
            </a:pPr>
            <a:r>
              <a:rPr lang="en-US" sz="1400" b="0" dirty="0">
                <a:solidFill>
                  <a:srgbClr val="000000"/>
                </a:solidFill>
                <a:latin typeface="Arial Black" pitchFamily="34" charset="0"/>
              </a:rPr>
              <a:t>(As </a:t>
            </a:r>
            <a:r>
              <a:rPr lang="en-US" sz="1400" b="0" dirty="0" smtClean="0">
                <a:solidFill>
                  <a:srgbClr val="000000"/>
                </a:solidFill>
                <a:latin typeface="Arial Black" pitchFamily="34" charset="0"/>
              </a:rPr>
              <a:t>of 9 May 13</a:t>
            </a:r>
            <a:r>
              <a:rPr lang="en-US" sz="1400" b="0" dirty="0">
                <a:solidFill>
                  <a:srgbClr val="000000"/>
                </a:solidFill>
                <a:latin typeface="Arial Black" pitchFamily="34" charset="0"/>
              </a:rPr>
              <a:t>)</a:t>
            </a:r>
          </a:p>
        </p:txBody>
      </p:sp>
      <p:sp>
        <p:nvSpPr>
          <p:cNvPr id="15365" name="AutoShape 16"/>
          <p:cNvSpPr>
            <a:spLocks noChangeArrowheads="1"/>
          </p:cNvSpPr>
          <p:nvPr/>
        </p:nvSpPr>
        <p:spPr bwMode="auto">
          <a:xfrm>
            <a:off x="12700" y="6019800"/>
            <a:ext cx="1493838" cy="260350"/>
          </a:xfrm>
          <a:prstGeom prst="plaque">
            <a:avLst>
              <a:gd name="adj" fmla="val 16667"/>
            </a:avLst>
          </a:prstGeom>
          <a:solidFill>
            <a:srgbClr val="E3D6BB"/>
          </a:solidFill>
          <a:ln w="25400" algn="ctr">
            <a:solidFill>
              <a:srgbClr val="FF0000"/>
            </a:solidFill>
            <a:miter lim="800000"/>
            <a:headEnd/>
            <a:tailEnd/>
          </a:ln>
        </p:spPr>
        <p:txBody>
          <a:bodyPr wrap="none" anchor="ctr"/>
          <a:lstStyle/>
          <a:p>
            <a:pPr algn="ctr"/>
            <a:r>
              <a:rPr lang="en-US" sz="900">
                <a:solidFill>
                  <a:srgbClr val="FF0000"/>
                </a:solidFill>
              </a:rPr>
              <a:t>OPERATION</a:t>
            </a:r>
          </a:p>
        </p:txBody>
      </p:sp>
      <p:sp>
        <p:nvSpPr>
          <p:cNvPr id="15366" name="AutoShape 8"/>
          <p:cNvSpPr>
            <a:spLocks noChangeArrowheads="1"/>
          </p:cNvSpPr>
          <p:nvPr/>
        </p:nvSpPr>
        <p:spPr bwMode="auto">
          <a:xfrm>
            <a:off x="12700" y="6296025"/>
            <a:ext cx="1490663" cy="280988"/>
          </a:xfrm>
          <a:prstGeom prst="plaque">
            <a:avLst>
              <a:gd name="adj" fmla="val 16667"/>
            </a:avLst>
          </a:prstGeom>
          <a:solidFill>
            <a:srgbClr val="E3D6BB"/>
          </a:solidFill>
          <a:ln w="25400" algn="ctr">
            <a:solidFill>
              <a:srgbClr val="0000D0"/>
            </a:solidFill>
            <a:miter lim="800000"/>
            <a:headEnd/>
            <a:tailEnd/>
          </a:ln>
        </p:spPr>
        <p:txBody>
          <a:bodyPr wrap="none" anchor="ctr"/>
          <a:lstStyle/>
          <a:p>
            <a:pPr algn="ctr"/>
            <a:r>
              <a:rPr lang="en-US" sz="900">
                <a:solidFill>
                  <a:srgbClr val="0000FF"/>
                </a:solidFill>
              </a:rPr>
              <a:t>AMPHIBIOUS OPERATION</a:t>
            </a:r>
          </a:p>
        </p:txBody>
      </p:sp>
      <p:sp>
        <p:nvSpPr>
          <p:cNvPr id="15367" name="AutoShape 19"/>
          <p:cNvSpPr>
            <a:spLocks noChangeArrowheads="1"/>
          </p:cNvSpPr>
          <p:nvPr/>
        </p:nvSpPr>
        <p:spPr bwMode="auto">
          <a:xfrm>
            <a:off x="12700" y="6604000"/>
            <a:ext cx="1471613" cy="254000"/>
          </a:xfrm>
          <a:prstGeom prst="plaque">
            <a:avLst>
              <a:gd name="adj" fmla="val 16667"/>
            </a:avLst>
          </a:prstGeom>
          <a:solidFill>
            <a:srgbClr val="E3D6BB"/>
          </a:solidFill>
          <a:ln w="25400" algn="ctr">
            <a:solidFill>
              <a:srgbClr val="008000"/>
            </a:solidFill>
            <a:miter lim="800000"/>
            <a:headEnd/>
            <a:tailEnd/>
          </a:ln>
        </p:spPr>
        <p:txBody>
          <a:bodyPr wrap="none" anchor="ctr"/>
          <a:lstStyle/>
          <a:p>
            <a:pPr algn="ctr"/>
            <a:r>
              <a:rPr lang="en-US" sz="900">
                <a:solidFill>
                  <a:srgbClr val="000000"/>
                </a:solidFill>
              </a:rPr>
              <a:t>OTHER DEPLOYMENTS</a:t>
            </a:r>
          </a:p>
        </p:txBody>
      </p:sp>
      <p:sp>
        <p:nvSpPr>
          <p:cNvPr id="41" name="AutoShape 36"/>
          <p:cNvSpPr>
            <a:spLocks noChangeArrowheads="1"/>
          </p:cNvSpPr>
          <p:nvPr/>
        </p:nvSpPr>
        <p:spPr bwMode="auto">
          <a:xfrm>
            <a:off x="131509" y="5257698"/>
            <a:ext cx="1011138" cy="682943"/>
          </a:xfrm>
          <a:prstGeom prst="plaque">
            <a:avLst>
              <a:gd name="adj" fmla="val 19886"/>
            </a:avLst>
          </a:prstGeom>
          <a:solidFill>
            <a:srgbClr val="D5C097">
              <a:alpha val="60001"/>
            </a:srgbClr>
          </a:solidFill>
          <a:ln w="25400" algn="ctr">
            <a:solidFill>
              <a:srgbClr val="008000"/>
            </a:solidFill>
            <a:miter lim="800000"/>
            <a:headEnd/>
            <a:tailEnd/>
          </a:ln>
          <a:effectLst>
            <a:glow rad="101600">
              <a:srgbClr val="92D050">
                <a:alpha val="40000"/>
              </a:srgbClr>
            </a:glow>
            <a:innerShdw blurRad="63500" dist="50800" dir="18900000">
              <a:prstClr val="black">
                <a:alpha val="50000"/>
              </a:prstClr>
            </a:innerShdw>
          </a:effectLst>
          <a:scene3d>
            <a:camera prst="orthographicFront">
              <a:rot lat="0" lon="0" rev="0"/>
            </a:camera>
            <a:lightRig rig="balanced" dir="t">
              <a:rot lat="0" lon="0" rev="8700000"/>
            </a:lightRig>
          </a:scene3d>
          <a:sp3d>
            <a:bevelT w="190500" h="38100"/>
          </a:sp3d>
        </p:spPr>
        <p:txBody>
          <a:bodyPr wrap="none" lIns="0" tIns="0" rIns="0" bIns="0" anchor="ctr">
            <a:spAutoFit/>
          </a:bodyPr>
          <a:lstStyle/>
          <a:p>
            <a:pPr algn="ctr">
              <a:defRPr/>
            </a:pPr>
            <a:r>
              <a:rPr lang="en-US" sz="1200" u="sng" cap="all" dirty="0">
                <a:solidFill>
                  <a:srgbClr val="000000"/>
                </a:solidFill>
                <a:latin typeface="Arial"/>
              </a:rPr>
              <a:t>MARSOC</a:t>
            </a:r>
          </a:p>
          <a:p>
            <a:pPr algn="ctr">
              <a:defRPr/>
            </a:pPr>
            <a:r>
              <a:rPr lang="en-US" sz="1000" cap="all" dirty="0">
                <a:solidFill>
                  <a:srgbClr val="000000"/>
                </a:solidFill>
                <a:latin typeface="Arial"/>
              </a:rPr>
              <a:t>USCENTCOM</a:t>
            </a:r>
          </a:p>
          <a:p>
            <a:pPr algn="ctr">
              <a:defRPr/>
            </a:pPr>
            <a:r>
              <a:rPr lang="en-US" sz="1000" cap="all" dirty="0">
                <a:solidFill>
                  <a:srgbClr val="000000"/>
                </a:solidFill>
                <a:latin typeface="Arial"/>
              </a:rPr>
              <a:t>USPACOM</a:t>
            </a:r>
            <a:endParaRPr lang="en-US" sz="1000" u="sng" cap="all" dirty="0">
              <a:solidFill>
                <a:srgbClr val="000000"/>
              </a:solidFill>
              <a:latin typeface="Arial"/>
            </a:endParaRPr>
          </a:p>
        </p:txBody>
      </p:sp>
      <p:sp>
        <p:nvSpPr>
          <p:cNvPr id="15371" name="AutoShape 26"/>
          <p:cNvSpPr>
            <a:spLocks noChangeArrowheads="1"/>
          </p:cNvSpPr>
          <p:nvPr/>
        </p:nvSpPr>
        <p:spPr bwMode="auto">
          <a:xfrm>
            <a:off x="2293937" y="1512888"/>
            <a:ext cx="1179513" cy="311150"/>
          </a:xfrm>
          <a:prstGeom prst="plaque">
            <a:avLst>
              <a:gd name="adj" fmla="val 16667"/>
            </a:avLst>
          </a:prstGeom>
          <a:solidFill>
            <a:schemeClr val="bg1">
              <a:alpha val="79999"/>
            </a:schemeClr>
          </a:solidFill>
          <a:ln w="25400">
            <a:solidFill>
              <a:schemeClr val="tx1"/>
            </a:solidFill>
            <a:miter lim="800000"/>
            <a:headEnd/>
            <a:tailEnd/>
          </a:ln>
        </p:spPr>
        <p:txBody>
          <a:bodyPr wrap="none" anchor="ctr"/>
          <a:lstStyle/>
          <a:p>
            <a:pPr algn="ctr"/>
            <a:r>
              <a:rPr lang="en-US" sz="1000" dirty="0">
                <a:solidFill>
                  <a:srgbClr val="000000"/>
                </a:solidFill>
              </a:rPr>
              <a:t>EUCOM: </a:t>
            </a:r>
            <a:r>
              <a:rPr lang="en-US" sz="1000" dirty="0" smtClean="0">
                <a:solidFill>
                  <a:srgbClr val="000000"/>
                </a:solidFill>
              </a:rPr>
              <a:t>~600</a:t>
            </a:r>
            <a:endParaRPr lang="en-US" sz="1000" dirty="0">
              <a:solidFill>
                <a:srgbClr val="000000"/>
              </a:solidFill>
            </a:endParaRPr>
          </a:p>
        </p:txBody>
      </p:sp>
      <p:sp>
        <p:nvSpPr>
          <p:cNvPr id="15372" name="AutoShape 30"/>
          <p:cNvSpPr>
            <a:spLocks noChangeArrowheads="1"/>
          </p:cNvSpPr>
          <p:nvPr/>
        </p:nvSpPr>
        <p:spPr bwMode="auto">
          <a:xfrm>
            <a:off x="49213" y="1522413"/>
            <a:ext cx="1341437" cy="311150"/>
          </a:xfrm>
          <a:prstGeom prst="plaque">
            <a:avLst>
              <a:gd name="adj" fmla="val 16667"/>
            </a:avLst>
          </a:prstGeom>
          <a:solidFill>
            <a:schemeClr val="bg1">
              <a:alpha val="79999"/>
            </a:schemeClr>
          </a:solidFill>
          <a:ln w="25400">
            <a:solidFill>
              <a:schemeClr val="tx1"/>
            </a:solidFill>
            <a:miter lim="800000"/>
            <a:headEnd/>
            <a:tailEnd/>
          </a:ln>
        </p:spPr>
        <p:txBody>
          <a:bodyPr wrap="none" anchor="ctr"/>
          <a:lstStyle/>
          <a:p>
            <a:pPr algn="ctr"/>
            <a:r>
              <a:rPr lang="en-US" sz="1000" dirty="0">
                <a:solidFill>
                  <a:srgbClr val="000000"/>
                </a:solidFill>
              </a:rPr>
              <a:t>NORTHCOM: </a:t>
            </a:r>
            <a:r>
              <a:rPr lang="en-US" sz="1000" dirty="0" smtClean="0">
                <a:solidFill>
                  <a:srgbClr val="000000"/>
                </a:solidFill>
              </a:rPr>
              <a:t>~100</a:t>
            </a:r>
            <a:endParaRPr lang="en-US" sz="1000" dirty="0">
              <a:solidFill>
                <a:srgbClr val="000000"/>
              </a:solidFill>
            </a:endParaRPr>
          </a:p>
        </p:txBody>
      </p:sp>
      <p:sp>
        <p:nvSpPr>
          <p:cNvPr id="15373" name="AutoShape 28"/>
          <p:cNvSpPr>
            <a:spLocks noChangeArrowheads="1"/>
          </p:cNvSpPr>
          <p:nvPr/>
        </p:nvSpPr>
        <p:spPr bwMode="auto">
          <a:xfrm>
            <a:off x="4376737" y="1516063"/>
            <a:ext cx="1779588" cy="311150"/>
          </a:xfrm>
          <a:prstGeom prst="plaque">
            <a:avLst>
              <a:gd name="adj" fmla="val 16667"/>
            </a:avLst>
          </a:prstGeom>
          <a:solidFill>
            <a:schemeClr val="bg1">
              <a:alpha val="79999"/>
            </a:schemeClr>
          </a:solidFill>
          <a:ln w="25400">
            <a:solidFill>
              <a:schemeClr val="tx1"/>
            </a:solidFill>
            <a:miter lim="800000"/>
            <a:headEnd/>
            <a:tailEnd/>
          </a:ln>
        </p:spPr>
        <p:txBody>
          <a:bodyPr wrap="none" anchor="ctr"/>
          <a:lstStyle/>
          <a:p>
            <a:pPr algn="ctr"/>
            <a:r>
              <a:rPr lang="en-US" sz="1000" dirty="0">
                <a:solidFill>
                  <a:srgbClr val="000000"/>
                </a:solidFill>
              </a:rPr>
              <a:t>AFGHANISTAN: </a:t>
            </a:r>
            <a:r>
              <a:rPr lang="en-US" sz="1000" dirty="0" smtClean="0">
                <a:solidFill>
                  <a:srgbClr val="000000"/>
                </a:solidFill>
              </a:rPr>
              <a:t>~9,000</a:t>
            </a:r>
            <a:endParaRPr lang="en-US" sz="1000" dirty="0">
              <a:solidFill>
                <a:srgbClr val="000000"/>
              </a:solidFill>
            </a:endParaRPr>
          </a:p>
        </p:txBody>
      </p:sp>
      <p:sp>
        <p:nvSpPr>
          <p:cNvPr id="15374" name="AutoShape 33"/>
          <p:cNvSpPr>
            <a:spLocks noChangeArrowheads="1"/>
          </p:cNvSpPr>
          <p:nvPr/>
        </p:nvSpPr>
        <p:spPr bwMode="auto">
          <a:xfrm>
            <a:off x="7059613" y="1516063"/>
            <a:ext cx="2024062" cy="311150"/>
          </a:xfrm>
          <a:prstGeom prst="plaque">
            <a:avLst>
              <a:gd name="adj" fmla="val 16667"/>
            </a:avLst>
          </a:prstGeom>
          <a:solidFill>
            <a:schemeClr val="bg1">
              <a:alpha val="79999"/>
            </a:schemeClr>
          </a:solidFill>
          <a:ln w="25400">
            <a:solidFill>
              <a:schemeClr val="tx1"/>
            </a:solidFill>
            <a:miter lim="800000"/>
            <a:headEnd/>
            <a:tailEnd/>
          </a:ln>
        </p:spPr>
        <p:txBody>
          <a:bodyPr wrap="none" anchor="ctr"/>
          <a:lstStyle/>
          <a:p>
            <a:pPr algn="ctr"/>
            <a:r>
              <a:rPr lang="en-US" sz="1000" dirty="0">
                <a:solidFill>
                  <a:srgbClr val="000000"/>
                </a:solidFill>
              </a:rPr>
              <a:t>OTHER CENTCOM: </a:t>
            </a:r>
            <a:r>
              <a:rPr lang="en-US" sz="1000" dirty="0" smtClean="0">
                <a:solidFill>
                  <a:srgbClr val="000000"/>
                </a:solidFill>
              </a:rPr>
              <a:t>~3,800</a:t>
            </a:r>
            <a:endParaRPr lang="en-US" sz="1000" dirty="0">
              <a:solidFill>
                <a:srgbClr val="000000"/>
              </a:solidFill>
            </a:endParaRPr>
          </a:p>
        </p:txBody>
      </p:sp>
      <p:sp>
        <p:nvSpPr>
          <p:cNvPr id="15375" name="AutoShape 30"/>
          <p:cNvSpPr>
            <a:spLocks noChangeArrowheads="1"/>
          </p:cNvSpPr>
          <p:nvPr/>
        </p:nvSpPr>
        <p:spPr bwMode="auto">
          <a:xfrm>
            <a:off x="2344738" y="6546850"/>
            <a:ext cx="1377950" cy="311150"/>
          </a:xfrm>
          <a:prstGeom prst="plaque">
            <a:avLst>
              <a:gd name="adj" fmla="val 16667"/>
            </a:avLst>
          </a:prstGeom>
          <a:solidFill>
            <a:schemeClr val="bg1">
              <a:alpha val="79999"/>
            </a:schemeClr>
          </a:solidFill>
          <a:ln w="25400">
            <a:solidFill>
              <a:schemeClr val="tx1"/>
            </a:solidFill>
            <a:miter lim="800000"/>
            <a:headEnd/>
            <a:tailEnd/>
          </a:ln>
        </p:spPr>
        <p:txBody>
          <a:bodyPr wrap="none" anchor="ctr"/>
          <a:lstStyle/>
          <a:p>
            <a:pPr algn="ctr"/>
            <a:r>
              <a:rPr lang="en-US" sz="1000" dirty="0">
                <a:solidFill>
                  <a:srgbClr val="000000"/>
                </a:solidFill>
              </a:rPr>
              <a:t>SOUTHCOM: </a:t>
            </a:r>
            <a:r>
              <a:rPr lang="en-US" sz="1000" dirty="0" smtClean="0">
                <a:solidFill>
                  <a:srgbClr val="000000"/>
                </a:solidFill>
              </a:rPr>
              <a:t>~200</a:t>
            </a:r>
            <a:endParaRPr lang="en-US" sz="1000" dirty="0">
              <a:solidFill>
                <a:srgbClr val="000000"/>
              </a:solidFill>
            </a:endParaRPr>
          </a:p>
        </p:txBody>
      </p:sp>
      <p:sp>
        <p:nvSpPr>
          <p:cNvPr id="15376" name="AutoShape 32"/>
          <p:cNvSpPr>
            <a:spLocks noChangeArrowheads="1"/>
          </p:cNvSpPr>
          <p:nvPr/>
        </p:nvSpPr>
        <p:spPr bwMode="auto">
          <a:xfrm>
            <a:off x="4811713" y="6546850"/>
            <a:ext cx="1316037" cy="311150"/>
          </a:xfrm>
          <a:prstGeom prst="plaque">
            <a:avLst>
              <a:gd name="adj" fmla="val 16667"/>
            </a:avLst>
          </a:prstGeom>
          <a:solidFill>
            <a:schemeClr val="bg1">
              <a:alpha val="79999"/>
            </a:schemeClr>
          </a:solidFill>
          <a:ln w="25400">
            <a:solidFill>
              <a:schemeClr val="tx1"/>
            </a:solidFill>
            <a:miter lim="800000"/>
            <a:headEnd/>
            <a:tailEnd/>
          </a:ln>
        </p:spPr>
        <p:txBody>
          <a:bodyPr wrap="none" anchor="ctr"/>
          <a:lstStyle/>
          <a:p>
            <a:pPr algn="ctr"/>
            <a:r>
              <a:rPr lang="en-US" sz="1000" dirty="0">
                <a:solidFill>
                  <a:srgbClr val="000000"/>
                </a:solidFill>
              </a:rPr>
              <a:t>AFRICOM: </a:t>
            </a:r>
            <a:r>
              <a:rPr lang="en-US" sz="1000" dirty="0" smtClean="0">
                <a:solidFill>
                  <a:srgbClr val="000000"/>
                </a:solidFill>
              </a:rPr>
              <a:t>~500</a:t>
            </a:r>
            <a:endParaRPr lang="en-US" sz="1000" dirty="0">
              <a:solidFill>
                <a:srgbClr val="000000"/>
              </a:solidFill>
            </a:endParaRPr>
          </a:p>
        </p:txBody>
      </p:sp>
      <p:sp>
        <p:nvSpPr>
          <p:cNvPr id="15377" name="AutoShape 29"/>
          <p:cNvSpPr>
            <a:spLocks noChangeArrowheads="1"/>
          </p:cNvSpPr>
          <p:nvPr/>
        </p:nvSpPr>
        <p:spPr bwMode="auto">
          <a:xfrm>
            <a:off x="7261225" y="6546850"/>
            <a:ext cx="1100138" cy="311150"/>
          </a:xfrm>
          <a:prstGeom prst="plaque">
            <a:avLst>
              <a:gd name="adj" fmla="val 16667"/>
            </a:avLst>
          </a:prstGeom>
          <a:solidFill>
            <a:schemeClr val="bg1">
              <a:alpha val="79999"/>
            </a:schemeClr>
          </a:solidFill>
          <a:ln w="25400">
            <a:solidFill>
              <a:schemeClr val="tx1"/>
            </a:solidFill>
            <a:miter lim="800000"/>
            <a:headEnd/>
            <a:tailEnd/>
          </a:ln>
        </p:spPr>
        <p:txBody>
          <a:bodyPr wrap="none" anchor="ctr"/>
          <a:lstStyle/>
          <a:p>
            <a:pPr algn="ctr"/>
            <a:r>
              <a:rPr lang="en-US" sz="1000" dirty="0">
                <a:solidFill>
                  <a:srgbClr val="000000"/>
                </a:solidFill>
              </a:rPr>
              <a:t>PACOM: </a:t>
            </a:r>
            <a:r>
              <a:rPr lang="en-US" sz="1000" dirty="0" smtClean="0">
                <a:solidFill>
                  <a:srgbClr val="000000"/>
                </a:solidFill>
              </a:rPr>
              <a:t>~7600</a:t>
            </a:r>
            <a:endParaRPr lang="en-US" sz="1000" dirty="0">
              <a:solidFill>
                <a:srgbClr val="000000"/>
              </a:solidFill>
            </a:endParaRPr>
          </a:p>
        </p:txBody>
      </p:sp>
      <p:sp>
        <p:nvSpPr>
          <p:cNvPr id="15378" name="TextBox 7"/>
          <p:cNvSpPr txBox="1">
            <a:spLocks noChangeArrowheads="1"/>
          </p:cNvSpPr>
          <p:nvPr/>
        </p:nvSpPr>
        <p:spPr bwMode="auto">
          <a:xfrm>
            <a:off x="8769350" y="6488113"/>
            <a:ext cx="374650" cy="369887"/>
          </a:xfrm>
          <a:prstGeom prst="rect">
            <a:avLst/>
          </a:prstGeom>
          <a:noFill/>
          <a:ln w="9525">
            <a:noFill/>
            <a:miter lim="800000"/>
            <a:headEnd/>
            <a:tailEnd/>
          </a:ln>
        </p:spPr>
        <p:txBody>
          <a:bodyPr wrap="none" lIns="45720" rIns="45720">
            <a:spAutoFit/>
          </a:bodyPr>
          <a:lstStyle/>
          <a:p>
            <a:fld id="{84F54E58-93C5-46BF-8D63-FD5173B45E5F}" type="slidenum">
              <a:rPr lang="en-US">
                <a:solidFill>
                  <a:srgbClr val="000000"/>
                </a:solidFill>
              </a:rPr>
              <a:pPr/>
              <a:t>3</a:t>
            </a:fld>
            <a:endParaRPr lang="en-US">
              <a:solidFill>
                <a:srgbClr val="000000"/>
              </a:solidFill>
            </a:endParaRPr>
          </a:p>
        </p:txBody>
      </p:sp>
      <p:sp>
        <p:nvSpPr>
          <p:cNvPr id="15379" name="Text Box 13"/>
          <p:cNvSpPr txBox="1">
            <a:spLocks noChangeArrowheads="1"/>
          </p:cNvSpPr>
          <p:nvPr/>
        </p:nvSpPr>
        <p:spPr bwMode="auto">
          <a:xfrm>
            <a:off x="1616075" y="1047750"/>
            <a:ext cx="271463" cy="307975"/>
          </a:xfrm>
          <a:prstGeom prst="rect">
            <a:avLst/>
          </a:prstGeom>
          <a:noFill/>
          <a:ln w="25400" algn="ctr">
            <a:noFill/>
            <a:miter lim="800000"/>
            <a:headEnd/>
            <a:tailEnd/>
          </a:ln>
        </p:spPr>
        <p:txBody>
          <a:bodyPr lIns="0" tIns="0" rIns="0" bIns="0" anchor="ctr">
            <a:spAutoFit/>
          </a:bodyPr>
          <a:lstStyle/>
          <a:p>
            <a:pPr algn="ctr">
              <a:tabLst>
                <a:tab pos="1600200" algn="l"/>
                <a:tab pos="3543300" algn="l"/>
              </a:tabLst>
            </a:pPr>
            <a:r>
              <a:rPr lang="en-US" sz="2000">
                <a:solidFill>
                  <a:srgbClr val="000000"/>
                </a:solidFill>
              </a:rPr>
              <a:t>+</a:t>
            </a:r>
          </a:p>
        </p:txBody>
      </p:sp>
      <p:sp>
        <p:nvSpPr>
          <p:cNvPr id="15380" name="AutoShape 6"/>
          <p:cNvSpPr>
            <a:spLocks noChangeArrowheads="1"/>
          </p:cNvSpPr>
          <p:nvPr/>
        </p:nvSpPr>
        <p:spPr bwMode="auto">
          <a:xfrm>
            <a:off x="187325" y="965200"/>
            <a:ext cx="1222375" cy="474663"/>
          </a:xfrm>
          <a:prstGeom prst="plaque">
            <a:avLst>
              <a:gd name="adj" fmla="val 16667"/>
            </a:avLst>
          </a:prstGeom>
          <a:solidFill>
            <a:srgbClr val="FF9900">
              <a:alpha val="70195"/>
            </a:srgbClr>
          </a:solidFill>
          <a:ln w="25400">
            <a:solidFill>
              <a:srgbClr val="FF0000"/>
            </a:solidFill>
            <a:miter lim="800000"/>
            <a:headEnd/>
            <a:tailEnd/>
          </a:ln>
        </p:spPr>
        <p:txBody>
          <a:bodyPr wrap="none" anchor="ctr"/>
          <a:lstStyle/>
          <a:p>
            <a:pPr algn="ctr"/>
            <a:r>
              <a:rPr lang="en-US" sz="1200" dirty="0">
                <a:solidFill>
                  <a:srgbClr val="000000"/>
                </a:solidFill>
              </a:rPr>
              <a:t>Operations</a:t>
            </a:r>
          </a:p>
          <a:p>
            <a:pPr algn="ctr"/>
            <a:r>
              <a:rPr lang="en-US" sz="1200" dirty="0">
                <a:solidFill>
                  <a:srgbClr val="000000"/>
                </a:solidFill>
              </a:rPr>
              <a:t>~</a:t>
            </a:r>
            <a:r>
              <a:rPr lang="en-US" sz="1200" dirty="0" smtClean="0">
                <a:solidFill>
                  <a:srgbClr val="000000"/>
                </a:solidFill>
              </a:rPr>
              <a:t>11,300</a:t>
            </a:r>
            <a:endParaRPr lang="en-US" sz="1200" dirty="0">
              <a:solidFill>
                <a:srgbClr val="000000"/>
              </a:solidFill>
            </a:endParaRPr>
          </a:p>
        </p:txBody>
      </p:sp>
      <p:sp>
        <p:nvSpPr>
          <p:cNvPr id="15381" name="AutoShape 10"/>
          <p:cNvSpPr>
            <a:spLocks noChangeArrowheads="1"/>
          </p:cNvSpPr>
          <p:nvPr/>
        </p:nvSpPr>
        <p:spPr bwMode="auto">
          <a:xfrm>
            <a:off x="2038350" y="965200"/>
            <a:ext cx="1373188" cy="474663"/>
          </a:xfrm>
          <a:prstGeom prst="plaque">
            <a:avLst>
              <a:gd name="adj" fmla="val 16667"/>
            </a:avLst>
          </a:prstGeom>
          <a:solidFill>
            <a:srgbClr val="FF9900">
              <a:alpha val="70195"/>
            </a:srgbClr>
          </a:solidFill>
          <a:ln w="25400" algn="ctr">
            <a:solidFill>
              <a:srgbClr val="0000D0"/>
            </a:solidFill>
            <a:miter lim="800000"/>
            <a:headEnd/>
            <a:tailEnd/>
          </a:ln>
        </p:spPr>
        <p:txBody>
          <a:bodyPr wrap="none" anchor="ctr"/>
          <a:lstStyle/>
          <a:p>
            <a:pPr algn="ctr"/>
            <a:r>
              <a:rPr lang="en-US" sz="1200" dirty="0">
                <a:solidFill>
                  <a:srgbClr val="000000"/>
                </a:solidFill>
              </a:rPr>
              <a:t>Amphibious Ops</a:t>
            </a:r>
          </a:p>
          <a:p>
            <a:pPr algn="ctr"/>
            <a:r>
              <a:rPr lang="en-US" sz="1200" dirty="0" smtClean="0">
                <a:solidFill>
                  <a:srgbClr val="000000"/>
                </a:solidFill>
              </a:rPr>
              <a:t>~5,800</a:t>
            </a:r>
            <a:endParaRPr lang="en-US" sz="1200" dirty="0">
              <a:solidFill>
                <a:srgbClr val="000000"/>
              </a:solidFill>
            </a:endParaRPr>
          </a:p>
        </p:txBody>
      </p:sp>
      <p:sp>
        <p:nvSpPr>
          <p:cNvPr id="15382" name="AutoShape 11"/>
          <p:cNvSpPr>
            <a:spLocks noChangeArrowheads="1"/>
          </p:cNvSpPr>
          <p:nvPr/>
        </p:nvSpPr>
        <p:spPr bwMode="auto">
          <a:xfrm>
            <a:off x="4094163" y="965200"/>
            <a:ext cx="1273175" cy="474663"/>
          </a:xfrm>
          <a:prstGeom prst="plaque">
            <a:avLst>
              <a:gd name="adj" fmla="val 16667"/>
            </a:avLst>
          </a:prstGeom>
          <a:solidFill>
            <a:srgbClr val="FF9900">
              <a:alpha val="70195"/>
            </a:srgbClr>
          </a:solidFill>
          <a:ln w="25400" algn="ctr">
            <a:solidFill>
              <a:srgbClr val="FFFF00"/>
            </a:solidFill>
            <a:miter lim="800000"/>
            <a:headEnd/>
            <a:tailEnd/>
          </a:ln>
        </p:spPr>
        <p:txBody>
          <a:bodyPr wrap="none" anchor="ctr"/>
          <a:lstStyle/>
          <a:p>
            <a:pPr algn="ctr"/>
            <a:r>
              <a:rPr lang="en-US" sz="1200" dirty="0">
                <a:solidFill>
                  <a:srgbClr val="000000"/>
                </a:solidFill>
              </a:rPr>
              <a:t>Exercises</a:t>
            </a:r>
          </a:p>
          <a:p>
            <a:pPr algn="ctr"/>
            <a:r>
              <a:rPr lang="en-US" sz="1200" dirty="0" smtClean="0">
                <a:solidFill>
                  <a:srgbClr val="000000"/>
                </a:solidFill>
              </a:rPr>
              <a:t>~4,300</a:t>
            </a:r>
            <a:endParaRPr lang="en-US" sz="1200" dirty="0">
              <a:solidFill>
                <a:srgbClr val="000000"/>
              </a:solidFill>
            </a:endParaRPr>
          </a:p>
        </p:txBody>
      </p:sp>
      <p:sp>
        <p:nvSpPr>
          <p:cNvPr id="15383" name="AutoShape 12"/>
          <p:cNvSpPr>
            <a:spLocks noChangeArrowheads="1"/>
          </p:cNvSpPr>
          <p:nvPr/>
        </p:nvSpPr>
        <p:spPr bwMode="auto">
          <a:xfrm>
            <a:off x="7659688" y="963613"/>
            <a:ext cx="1279525" cy="476250"/>
          </a:xfrm>
          <a:prstGeom prst="plaque">
            <a:avLst>
              <a:gd name="adj" fmla="val 16667"/>
            </a:avLst>
          </a:prstGeom>
          <a:solidFill>
            <a:srgbClr val="FF9900">
              <a:alpha val="70195"/>
            </a:srgbClr>
          </a:solidFill>
          <a:ln w="25400" algn="ctr">
            <a:solidFill>
              <a:schemeClr val="tx1"/>
            </a:solidFill>
            <a:miter lim="800000"/>
            <a:headEnd/>
            <a:tailEnd/>
          </a:ln>
        </p:spPr>
        <p:txBody>
          <a:bodyPr wrap="none" anchor="ctr"/>
          <a:lstStyle/>
          <a:p>
            <a:pPr algn="ctr"/>
            <a:r>
              <a:rPr lang="en-US" sz="1200" dirty="0">
                <a:solidFill>
                  <a:srgbClr val="000000"/>
                </a:solidFill>
              </a:rPr>
              <a:t>Total Deployed</a:t>
            </a:r>
          </a:p>
          <a:p>
            <a:pPr algn="ctr"/>
            <a:r>
              <a:rPr lang="en-US" sz="1200" dirty="0" smtClean="0">
                <a:solidFill>
                  <a:srgbClr val="000000"/>
                </a:solidFill>
              </a:rPr>
              <a:t>~21,800</a:t>
            </a:r>
            <a:endParaRPr lang="en-US" sz="1200" dirty="0">
              <a:solidFill>
                <a:srgbClr val="000000"/>
              </a:solidFill>
            </a:endParaRPr>
          </a:p>
        </p:txBody>
      </p:sp>
      <p:sp>
        <p:nvSpPr>
          <p:cNvPr id="34" name="AutoShape 21"/>
          <p:cNvSpPr>
            <a:spLocks noChangeArrowheads="1"/>
          </p:cNvSpPr>
          <p:nvPr/>
        </p:nvSpPr>
        <p:spPr bwMode="auto">
          <a:xfrm>
            <a:off x="4058015" y="4345092"/>
            <a:ext cx="2463527" cy="1230489"/>
          </a:xfrm>
          <a:prstGeom prst="plaque">
            <a:avLst>
              <a:gd name="adj" fmla="val 16667"/>
            </a:avLst>
          </a:prstGeom>
          <a:solidFill>
            <a:srgbClr val="D5C097">
              <a:alpha val="60001"/>
            </a:srgbClr>
          </a:solidFill>
          <a:ln w="25400" algn="ctr">
            <a:solidFill>
              <a:srgbClr val="008000"/>
            </a:solidFill>
            <a:miter lim="800000"/>
            <a:headEnd/>
            <a:tailEnd/>
          </a:ln>
          <a:effectLst>
            <a:glow rad="101600">
              <a:srgbClr val="92D050">
                <a:alpha val="40000"/>
              </a:srgbClr>
            </a:glow>
            <a:innerShdw blurRad="63500" dist="50800" dir="18900000">
              <a:prstClr val="black">
                <a:alpha val="50000"/>
              </a:prstClr>
            </a:innerShdw>
          </a:effectLst>
          <a:scene3d>
            <a:camera prst="orthographicFront">
              <a:rot lat="0" lon="0" rev="0"/>
            </a:camera>
            <a:lightRig rig="balanced" dir="t">
              <a:rot lat="0" lon="0" rev="8700000"/>
            </a:lightRig>
          </a:scene3d>
          <a:sp3d>
            <a:bevelT w="190500" h="38100"/>
          </a:sp3d>
        </p:spPr>
        <p:txBody>
          <a:bodyPr wrap="none" lIns="0" tIns="0" rIns="0" bIns="0" anchor="ctr"/>
          <a:lstStyle/>
          <a:p>
            <a:pPr algn="ctr">
              <a:defRPr/>
            </a:pPr>
            <a:r>
              <a:rPr lang="en-US" sz="1200" u="sng" cap="all" dirty="0">
                <a:solidFill>
                  <a:srgbClr val="000000"/>
                </a:solidFill>
                <a:latin typeface="Arial"/>
              </a:rPr>
              <a:t>USAFRICOM</a:t>
            </a:r>
          </a:p>
          <a:p>
            <a:pPr algn="ctr">
              <a:defRPr/>
            </a:pPr>
            <a:r>
              <a:rPr lang="en-US" sz="1000" cap="all" dirty="0">
                <a:solidFill>
                  <a:srgbClr val="FF0000"/>
                </a:solidFill>
                <a:latin typeface="Arial"/>
              </a:rPr>
              <a:t>CJTF-HOA</a:t>
            </a:r>
          </a:p>
          <a:p>
            <a:pPr algn="ctr">
              <a:defRPr/>
            </a:pPr>
            <a:r>
              <a:rPr lang="en-US" sz="1000" cap="all" dirty="0">
                <a:solidFill>
                  <a:srgbClr val="FF0000"/>
                </a:solidFill>
                <a:latin typeface="Arial"/>
              </a:rPr>
              <a:t>Operation Onward LIBERTY</a:t>
            </a:r>
          </a:p>
          <a:p>
            <a:pPr algn="ctr">
              <a:defRPr/>
            </a:pPr>
            <a:r>
              <a:rPr lang="en-US" sz="1000" cap="all" dirty="0">
                <a:solidFill>
                  <a:srgbClr val="FF0000"/>
                </a:solidFill>
                <a:latin typeface="Arial"/>
              </a:rPr>
              <a:t>Libya Crisis Response </a:t>
            </a:r>
            <a:r>
              <a:rPr lang="en-US" sz="1000" cap="all" dirty="0" smtClean="0">
                <a:solidFill>
                  <a:srgbClr val="FF0000"/>
                </a:solidFill>
                <a:latin typeface="Arial"/>
              </a:rPr>
              <a:t>OPS</a:t>
            </a:r>
          </a:p>
          <a:p>
            <a:pPr algn="ctr">
              <a:defRPr/>
            </a:pPr>
            <a:r>
              <a:rPr lang="en-US" sz="1000" cap="all" dirty="0" err="1" smtClean="0">
                <a:solidFill>
                  <a:srgbClr val="FF0000"/>
                </a:solidFill>
                <a:latin typeface="Arial"/>
              </a:rPr>
              <a:t>Spmagtf</a:t>
            </a:r>
            <a:r>
              <a:rPr lang="en-US" sz="1000" cap="all" dirty="0" smtClean="0">
                <a:solidFill>
                  <a:srgbClr val="FF0000"/>
                </a:solidFill>
                <a:latin typeface="Arial"/>
              </a:rPr>
              <a:t>-crisis response</a:t>
            </a:r>
            <a:endParaRPr lang="en-US" sz="1000" cap="all" dirty="0">
              <a:solidFill>
                <a:srgbClr val="FF0000"/>
              </a:solidFill>
              <a:latin typeface="Arial"/>
            </a:endParaRPr>
          </a:p>
          <a:p>
            <a:pPr algn="ctr">
              <a:defRPr/>
            </a:pPr>
            <a:r>
              <a:rPr lang="en-US" sz="1000" cap="all" dirty="0" err="1" smtClean="0">
                <a:solidFill>
                  <a:srgbClr val="000000"/>
                </a:solidFill>
                <a:latin typeface="Arial"/>
              </a:rPr>
              <a:t>Spmagtf-africa</a:t>
            </a:r>
            <a:r>
              <a:rPr lang="en-US" sz="1000" cap="all" dirty="0" smtClean="0">
                <a:solidFill>
                  <a:srgbClr val="000000"/>
                </a:solidFill>
                <a:latin typeface="Arial"/>
              </a:rPr>
              <a:t> 13.2</a:t>
            </a:r>
          </a:p>
          <a:p>
            <a:pPr algn="ctr">
              <a:defRPr/>
            </a:pPr>
            <a:r>
              <a:rPr lang="en-US" sz="1000" cap="all" dirty="0" smtClean="0">
                <a:solidFill>
                  <a:srgbClr val="000000"/>
                </a:solidFill>
                <a:latin typeface="Arial"/>
              </a:rPr>
              <a:t>EX Epic guardian 13</a:t>
            </a:r>
          </a:p>
        </p:txBody>
      </p:sp>
      <p:sp>
        <p:nvSpPr>
          <p:cNvPr id="36" name="AutoShape 21"/>
          <p:cNvSpPr>
            <a:spLocks noChangeArrowheads="1"/>
          </p:cNvSpPr>
          <p:nvPr/>
        </p:nvSpPr>
        <p:spPr bwMode="auto">
          <a:xfrm>
            <a:off x="2769662" y="2087962"/>
            <a:ext cx="2991624" cy="937340"/>
          </a:xfrm>
          <a:prstGeom prst="plaque">
            <a:avLst>
              <a:gd name="adj" fmla="val 16667"/>
            </a:avLst>
          </a:prstGeom>
          <a:solidFill>
            <a:srgbClr val="D5C097">
              <a:alpha val="60001"/>
            </a:srgbClr>
          </a:solidFill>
          <a:ln w="25400" algn="ctr">
            <a:solidFill>
              <a:srgbClr val="008000"/>
            </a:solidFill>
            <a:miter lim="800000"/>
            <a:headEnd/>
            <a:tailEnd/>
          </a:ln>
          <a:effectLst>
            <a:glow rad="101600">
              <a:srgbClr val="92D050">
                <a:alpha val="40000"/>
              </a:srgbClr>
            </a:glow>
            <a:innerShdw blurRad="63500" dist="50800" dir="18900000">
              <a:prstClr val="black">
                <a:alpha val="50000"/>
              </a:prstClr>
            </a:innerShdw>
          </a:effectLst>
          <a:scene3d>
            <a:camera prst="orthographicFront">
              <a:rot lat="0" lon="0" rev="0"/>
            </a:camera>
            <a:lightRig rig="balanced" dir="t">
              <a:rot lat="0" lon="0" rev="8700000"/>
            </a:lightRig>
          </a:scene3d>
          <a:sp3d>
            <a:bevelT w="190500" h="38100"/>
          </a:sp3d>
        </p:spPr>
        <p:txBody>
          <a:bodyPr lIns="0" tIns="0" rIns="0" bIns="0" anchor="ctr"/>
          <a:lstStyle/>
          <a:p>
            <a:pPr algn="ctr">
              <a:defRPr/>
            </a:pPr>
            <a:r>
              <a:rPr lang="en-US" sz="1200" u="sng" cap="all" dirty="0">
                <a:solidFill>
                  <a:srgbClr val="000000"/>
                </a:solidFill>
                <a:latin typeface="Arial"/>
              </a:rPr>
              <a:t>USEUCOM</a:t>
            </a:r>
          </a:p>
          <a:p>
            <a:pPr algn="ctr">
              <a:defRPr/>
            </a:pPr>
            <a:r>
              <a:rPr lang="en-US" sz="1000" cap="all" dirty="0">
                <a:solidFill>
                  <a:srgbClr val="FF0000"/>
                </a:solidFill>
                <a:latin typeface="Arial"/>
              </a:rPr>
              <a:t>GEORGIA DEPLOYMENT </a:t>
            </a:r>
            <a:r>
              <a:rPr lang="en-US" sz="1000" cap="all" dirty="0" smtClean="0">
                <a:solidFill>
                  <a:srgbClr val="FF0000"/>
                </a:solidFill>
                <a:latin typeface="Arial"/>
              </a:rPr>
              <a:t>PROGRAM-</a:t>
            </a:r>
            <a:r>
              <a:rPr lang="en-US" sz="1000" cap="all" dirty="0" err="1" smtClean="0">
                <a:solidFill>
                  <a:srgbClr val="FF0000"/>
                </a:solidFill>
                <a:latin typeface="Arial"/>
              </a:rPr>
              <a:t>isaf</a:t>
            </a:r>
            <a:r>
              <a:rPr lang="en-US" sz="1000" cap="all" dirty="0" smtClean="0">
                <a:solidFill>
                  <a:srgbClr val="FF0000"/>
                </a:solidFill>
                <a:latin typeface="Arial"/>
              </a:rPr>
              <a:t> 2</a:t>
            </a:r>
            <a:endParaRPr lang="en-US" sz="1000" cap="all" dirty="0">
              <a:solidFill>
                <a:srgbClr val="FF0000"/>
              </a:solidFill>
              <a:latin typeface="Arial"/>
            </a:endParaRPr>
          </a:p>
          <a:p>
            <a:pPr algn="ctr">
              <a:defRPr/>
            </a:pPr>
            <a:r>
              <a:rPr lang="en-US" sz="1000" cap="all" dirty="0" smtClean="0">
                <a:solidFill>
                  <a:srgbClr val="000000"/>
                </a:solidFill>
                <a:latin typeface="Arial"/>
              </a:rPr>
              <a:t>BLACK SEA ROTATIONAL FORCE 13</a:t>
            </a:r>
          </a:p>
        </p:txBody>
      </p:sp>
      <p:sp>
        <p:nvSpPr>
          <p:cNvPr id="37" name="AutoShape 7"/>
          <p:cNvSpPr>
            <a:spLocks noChangeArrowheads="1"/>
          </p:cNvSpPr>
          <p:nvPr/>
        </p:nvSpPr>
        <p:spPr bwMode="auto">
          <a:xfrm>
            <a:off x="7735556" y="3499902"/>
            <a:ext cx="914400" cy="411480"/>
          </a:xfrm>
          <a:prstGeom prst="plaque">
            <a:avLst>
              <a:gd name="adj" fmla="val 16667"/>
            </a:avLst>
          </a:prstGeom>
          <a:solidFill>
            <a:srgbClr val="D5C097">
              <a:alpha val="60001"/>
            </a:srgbClr>
          </a:solidFill>
          <a:ln w="25400" algn="ctr">
            <a:solidFill>
              <a:srgbClr val="0000FF"/>
            </a:solidFill>
            <a:miter lim="800000"/>
            <a:headEnd/>
            <a:tailEnd/>
          </a:ln>
          <a:effectLst>
            <a:glow rad="101600">
              <a:srgbClr val="0000FF">
                <a:alpha val="40000"/>
              </a:srgbClr>
            </a:glow>
            <a:innerShdw blurRad="63500" dist="50800" dir="18900000">
              <a:prstClr val="black">
                <a:alpha val="50000"/>
              </a:prstClr>
            </a:innerShdw>
          </a:effectLst>
          <a:scene3d>
            <a:camera prst="orthographicFront">
              <a:rot lat="0" lon="0" rev="0"/>
            </a:camera>
            <a:lightRig rig="balanced" dir="t">
              <a:rot lat="0" lon="0" rev="8700000"/>
            </a:lightRig>
          </a:scene3d>
          <a:sp3d>
            <a:bevelT w="190500" h="38100"/>
          </a:sp3d>
        </p:spPr>
        <p:txBody>
          <a:bodyPr wrap="none" lIns="0" tIns="0" rIns="0" bIns="0" anchor="ctr"/>
          <a:lstStyle/>
          <a:p>
            <a:pPr algn="ctr">
              <a:defRPr/>
            </a:pPr>
            <a:r>
              <a:rPr lang="en-US" sz="1000" u="sng" cap="all" dirty="0">
                <a:solidFill>
                  <a:srgbClr val="0000D0"/>
                </a:solidFill>
                <a:latin typeface="Arial"/>
              </a:rPr>
              <a:t>31</a:t>
            </a:r>
            <a:r>
              <a:rPr lang="en-US" sz="1000" u="sng" cap="all" baseline="30000" dirty="0">
                <a:solidFill>
                  <a:srgbClr val="0000D0"/>
                </a:solidFill>
                <a:latin typeface="Arial"/>
              </a:rPr>
              <a:t>ST</a:t>
            </a:r>
            <a:r>
              <a:rPr lang="en-US" sz="1000" u="sng" cap="all" dirty="0">
                <a:solidFill>
                  <a:srgbClr val="0000D0"/>
                </a:solidFill>
                <a:latin typeface="Arial"/>
              </a:rPr>
              <a:t> MEU</a:t>
            </a:r>
          </a:p>
          <a:p>
            <a:pPr algn="ctr">
              <a:defRPr/>
            </a:pPr>
            <a:r>
              <a:rPr lang="en-US" sz="1000" cap="all" dirty="0">
                <a:solidFill>
                  <a:srgbClr val="0000D0"/>
                </a:solidFill>
                <a:latin typeface="Arial"/>
              </a:rPr>
              <a:t>USPACOM</a:t>
            </a:r>
          </a:p>
        </p:txBody>
      </p:sp>
      <p:sp>
        <p:nvSpPr>
          <p:cNvPr id="39" name="AutoShape 18"/>
          <p:cNvSpPr>
            <a:spLocks noChangeArrowheads="1"/>
          </p:cNvSpPr>
          <p:nvPr/>
        </p:nvSpPr>
        <p:spPr bwMode="auto">
          <a:xfrm>
            <a:off x="6531899" y="1910516"/>
            <a:ext cx="2407314" cy="1352218"/>
          </a:xfrm>
          <a:prstGeom prst="plaque">
            <a:avLst>
              <a:gd name="adj" fmla="val 12159"/>
            </a:avLst>
          </a:prstGeom>
          <a:solidFill>
            <a:srgbClr val="D5C097">
              <a:alpha val="60001"/>
            </a:srgbClr>
          </a:solidFill>
          <a:ln w="25400" algn="ctr">
            <a:solidFill>
              <a:srgbClr val="008000"/>
            </a:solidFill>
            <a:miter lim="800000"/>
            <a:headEnd/>
            <a:tailEnd/>
          </a:ln>
          <a:effectLst>
            <a:glow rad="101600">
              <a:srgbClr val="92D050">
                <a:alpha val="40000"/>
              </a:srgbClr>
            </a:glow>
            <a:innerShdw blurRad="63500" dist="50800" dir="18900000">
              <a:prstClr val="black">
                <a:alpha val="50000"/>
              </a:prstClr>
            </a:innerShdw>
          </a:effectLst>
          <a:scene3d>
            <a:camera prst="orthographicFront">
              <a:rot lat="0" lon="0" rev="0"/>
            </a:camera>
            <a:lightRig rig="balanced" dir="t">
              <a:rot lat="0" lon="0" rev="8700000"/>
            </a:lightRig>
          </a:scene3d>
          <a:sp3d>
            <a:bevelT w="190500" h="38100"/>
          </a:sp3d>
        </p:spPr>
        <p:txBody>
          <a:bodyPr wrap="none" lIns="0" tIns="0" rIns="0" bIns="0" anchor="ctr"/>
          <a:lstStyle/>
          <a:p>
            <a:pPr algn="ctr">
              <a:defRPr/>
            </a:pPr>
            <a:r>
              <a:rPr lang="en-US" sz="1200" u="sng" cap="all" dirty="0">
                <a:solidFill>
                  <a:srgbClr val="000000"/>
                </a:solidFill>
                <a:latin typeface="Arial"/>
              </a:rPr>
              <a:t>UScentcom</a:t>
            </a:r>
          </a:p>
          <a:p>
            <a:pPr algn="ctr">
              <a:defRPr/>
            </a:pPr>
            <a:r>
              <a:rPr lang="en-US" sz="1000" cap="all" dirty="0">
                <a:solidFill>
                  <a:srgbClr val="FF0000"/>
                </a:solidFill>
                <a:latin typeface="Arial"/>
              </a:rPr>
              <a:t>OEF-AFGHANISTAN</a:t>
            </a:r>
          </a:p>
          <a:p>
            <a:pPr algn="ctr">
              <a:defRPr/>
            </a:pPr>
            <a:r>
              <a:rPr lang="en-US" sz="1000" cap="all" dirty="0">
                <a:solidFill>
                  <a:srgbClr val="FF0000"/>
                </a:solidFill>
                <a:latin typeface="Arial"/>
              </a:rPr>
              <a:t>jORDAN OPERATIONAL </a:t>
            </a:r>
          </a:p>
          <a:p>
            <a:pPr algn="ctr">
              <a:defRPr/>
            </a:pPr>
            <a:r>
              <a:rPr lang="en-US" sz="1000" cap="all" dirty="0">
                <a:solidFill>
                  <a:srgbClr val="FF0000"/>
                </a:solidFill>
                <a:latin typeface="Arial"/>
              </a:rPr>
              <a:t>DEPLOYMENT PROGRAM</a:t>
            </a:r>
          </a:p>
          <a:p>
            <a:pPr algn="ctr">
              <a:defRPr/>
            </a:pPr>
            <a:r>
              <a:rPr lang="en-US" sz="1000" cap="all" dirty="0">
                <a:solidFill>
                  <a:srgbClr val="FF0000"/>
                </a:solidFill>
                <a:latin typeface="Arial"/>
              </a:rPr>
              <a:t>YEMEN </a:t>
            </a:r>
            <a:r>
              <a:rPr lang="en-US" sz="1000" cap="all" dirty="0" smtClean="0">
                <a:solidFill>
                  <a:srgbClr val="FF0000"/>
                </a:solidFill>
                <a:latin typeface="Arial"/>
              </a:rPr>
              <a:t>embassy reinforcement</a:t>
            </a:r>
            <a:endParaRPr lang="en-US" sz="1000" cap="all" dirty="0">
              <a:solidFill>
                <a:srgbClr val="FF0000"/>
              </a:solidFill>
              <a:latin typeface="Arial"/>
            </a:endParaRPr>
          </a:p>
          <a:p>
            <a:pPr algn="ctr">
              <a:defRPr/>
            </a:pPr>
            <a:r>
              <a:rPr lang="en-US" sz="1000" cap="all" dirty="0" err="1">
                <a:solidFill>
                  <a:srgbClr val="000000"/>
                </a:solidFill>
                <a:latin typeface="Arial"/>
              </a:rPr>
              <a:t>Uae</a:t>
            </a:r>
            <a:r>
              <a:rPr lang="en-US" sz="1000" cap="all" dirty="0">
                <a:solidFill>
                  <a:srgbClr val="000000"/>
                </a:solidFill>
                <a:latin typeface="Arial"/>
              </a:rPr>
              <a:t> security </a:t>
            </a:r>
            <a:r>
              <a:rPr lang="en-US" sz="1000" cap="all" dirty="0" smtClean="0">
                <a:solidFill>
                  <a:srgbClr val="000000"/>
                </a:solidFill>
                <a:latin typeface="Arial"/>
              </a:rPr>
              <a:t>cooperation</a:t>
            </a:r>
          </a:p>
        </p:txBody>
      </p:sp>
      <p:sp>
        <p:nvSpPr>
          <p:cNvPr id="40" name="AutoShape 19"/>
          <p:cNvSpPr>
            <a:spLocks noChangeArrowheads="1"/>
          </p:cNvSpPr>
          <p:nvPr/>
        </p:nvSpPr>
        <p:spPr bwMode="auto">
          <a:xfrm>
            <a:off x="57875" y="3911382"/>
            <a:ext cx="1214736" cy="1200150"/>
          </a:xfrm>
          <a:prstGeom prst="plaque">
            <a:avLst>
              <a:gd name="adj" fmla="val 13667"/>
            </a:avLst>
          </a:prstGeom>
          <a:solidFill>
            <a:srgbClr val="D5C097">
              <a:alpha val="60001"/>
            </a:srgbClr>
          </a:solidFill>
          <a:ln w="25400" algn="ctr">
            <a:solidFill>
              <a:srgbClr val="008000"/>
            </a:solidFill>
            <a:miter lim="800000"/>
            <a:headEnd/>
            <a:tailEnd/>
          </a:ln>
          <a:effectLst>
            <a:glow rad="101600">
              <a:srgbClr val="92D050">
                <a:alpha val="40000"/>
              </a:srgbClr>
            </a:glow>
            <a:innerShdw blurRad="63500" dist="50800" dir="18900000">
              <a:prstClr val="black">
                <a:alpha val="50000"/>
              </a:prstClr>
            </a:innerShdw>
          </a:effectLst>
          <a:scene3d>
            <a:camera prst="orthographicFront">
              <a:rot lat="0" lon="0" rev="0"/>
            </a:camera>
            <a:lightRig rig="balanced" dir="t">
              <a:rot lat="0" lon="0" rev="8700000"/>
            </a:lightRig>
          </a:scene3d>
          <a:sp3d>
            <a:bevelT w="190500" h="38100"/>
          </a:sp3d>
        </p:spPr>
        <p:txBody>
          <a:bodyPr wrap="none" lIns="0" tIns="0" rIns="0" bIns="0" anchor="ctr"/>
          <a:lstStyle/>
          <a:p>
            <a:pPr algn="ctr">
              <a:defRPr/>
            </a:pPr>
            <a:r>
              <a:rPr lang="en-US" sz="1200" u="sng" cap="all" dirty="0">
                <a:solidFill>
                  <a:srgbClr val="000000"/>
                </a:solidFill>
                <a:latin typeface="Arial"/>
              </a:rPr>
              <a:t>FAST PLTS</a:t>
            </a:r>
          </a:p>
          <a:p>
            <a:pPr algn="ctr">
              <a:defRPr/>
            </a:pPr>
            <a:r>
              <a:rPr lang="en-US" sz="1000" cap="all" dirty="0">
                <a:solidFill>
                  <a:srgbClr val="000000"/>
                </a:solidFill>
                <a:latin typeface="Arial"/>
              </a:rPr>
              <a:t>USEUCOM</a:t>
            </a:r>
          </a:p>
          <a:p>
            <a:pPr algn="ctr">
              <a:defRPr/>
            </a:pPr>
            <a:r>
              <a:rPr lang="en-US" sz="1000" cap="all" dirty="0">
                <a:solidFill>
                  <a:srgbClr val="000000"/>
                </a:solidFill>
                <a:latin typeface="Arial"/>
              </a:rPr>
              <a:t>USCENTCOM</a:t>
            </a:r>
          </a:p>
          <a:p>
            <a:pPr algn="ctr">
              <a:defRPr/>
            </a:pPr>
            <a:r>
              <a:rPr lang="en-US" sz="1000" cap="all" dirty="0">
                <a:solidFill>
                  <a:srgbClr val="000000"/>
                </a:solidFill>
                <a:latin typeface="Arial"/>
              </a:rPr>
              <a:t>USPACOM</a:t>
            </a:r>
          </a:p>
          <a:p>
            <a:pPr algn="ctr">
              <a:defRPr/>
            </a:pPr>
            <a:r>
              <a:rPr lang="en-US" sz="1000" cap="all" dirty="0">
                <a:solidFill>
                  <a:srgbClr val="000000"/>
                </a:solidFill>
                <a:latin typeface="Arial"/>
              </a:rPr>
              <a:t>USNORTHCOM</a:t>
            </a:r>
          </a:p>
          <a:p>
            <a:pPr algn="ctr">
              <a:defRPr/>
            </a:pPr>
            <a:r>
              <a:rPr lang="en-US" sz="1000" cap="all" dirty="0">
                <a:solidFill>
                  <a:srgbClr val="000000"/>
                </a:solidFill>
                <a:latin typeface="Arial"/>
              </a:rPr>
              <a:t>USSOUTHCOM</a:t>
            </a:r>
          </a:p>
        </p:txBody>
      </p:sp>
      <p:sp>
        <p:nvSpPr>
          <p:cNvPr id="43" name="AutoShape 21"/>
          <p:cNvSpPr>
            <a:spLocks noChangeArrowheads="1"/>
          </p:cNvSpPr>
          <p:nvPr/>
        </p:nvSpPr>
        <p:spPr bwMode="auto">
          <a:xfrm>
            <a:off x="236783" y="2070658"/>
            <a:ext cx="1944441" cy="954644"/>
          </a:xfrm>
          <a:prstGeom prst="plaque">
            <a:avLst>
              <a:gd name="adj" fmla="val 14674"/>
            </a:avLst>
          </a:prstGeom>
          <a:solidFill>
            <a:srgbClr val="D5C097">
              <a:alpha val="60001"/>
            </a:srgbClr>
          </a:solidFill>
          <a:ln w="25400" algn="ctr">
            <a:solidFill>
              <a:srgbClr val="008000"/>
            </a:solidFill>
            <a:miter lim="800000"/>
            <a:headEnd/>
            <a:tailEnd/>
          </a:ln>
          <a:effectLst>
            <a:glow rad="101600">
              <a:srgbClr val="92D050">
                <a:alpha val="40000"/>
              </a:srgbClr>
            </a:glow>
            <a:innerShdw blurRad="63500" dist="50800" dir="18900000">
              <a:prstClr val="black">
                <a:alpha val="50000"/>
              </a:prstClr>
            </a:innerShdw>
          </a:effectLst>
          <a:scene3d>
            <a:camera prst="orthographicFront">
              <a:rot lat="0" lon="0" rev="0"/>
            </a:camera>
            <a:lightRig rig="balanced" dir="t">
              <a:rot lat="0" lon="0" rev="8700000"/>
            </a:lightRig>
          </a:scene3d>
          <a:sp3d>
            <a:bevelT w="190500" h="38100"/>
          </a:sp3d>
        </p:spPr>
        <p:txBody>
          <a:bodyPr wrap="none" lIns="0" tIns="0" rIns="0" bIns="0" anchor="ctr"/>
          <a:lstStyle/>
          <a:p>
            <a:pPr algn="ctr">
              <a:defRPr/>
            </a:pPr>
            <a:r>
              <a:rPr lang="en-US" sz="1200" u="sng" cap="all" dirty="0">
                <a:solidFill>
                  <a:srgbClr val="000000"/>
                </a:solidFill>
                <a:latin typeface="Arial"/>
              </a:rPr>
              <a:t>USNorthcom</a:t>
            </a:r>
            <a:endParaRPr lang="en-US" sz="1200" cap="all" dirty="0">
              <a:solidFill>
                <a:srgbClr val="000000"/>
              </a:solidFill>
              <a:latin typeface="Arial"/>
            </a:endParaRPr>
          </a:p>
          <a:p>
            <a:pPr algn="ctr">
              <a:defRPr/>
            </a:pPr>
            <a:r>
              <a:rPr lang="en-US" sz="1000" cap="all" dirty="0" smtClean="0">
                <a:solidFill>
                  <a:srgbClr val="000000"/>
                </a:solidFill>
                <a:latin typeface="Arial"/>
              </a:rPr>
              <a:t>UNIT LEVEL TRAINING 4-13</a:t>
            </a:r>
          </a:p>
        </p:txBody>
      </p:sp>
      <p:sp>
        <p:nvSpPr>
          <p:cNvPr id="45" name="AutoShape 21"/>
          <p:cNvSpPr>
            <a:spLocks noChangeArrowheads="1"/>
          </p:cNvSpPr>
          <p:nvPr/>
        </p:nvSpPr>
        <p:spPr bwMode="auto">
          <a:xfrm>
            <a:off x="1360970" y="4394000"/>
            <a:ext cx="2579983" cy="899736"/>
          </a:xfrm>
          <a:prstGeom prst="plaque">
            <a:avLst>
              <a:gd name="adj" fmla="val 16667"/>
            </a:avLst>
          </a:prstGeom>
          <a:solidFill>
            <a:srgbClr val="D5C097">
              <a:alpha val="60001"/>
            </a:srgbClr>
          </a:solidFill>
          <a:ln w="25400" algn="ctr">
            <a:solidFill>
              <a:srgbClr val="008000"/>
            </a:solidFill>
            <a:miter lim="800000"/>
            <a:headEnd/>
            <a:tailEnd/>
          </a:ln>
          <a:effectLst>
            <a:glow rad="101600">
              <a:srgbClr val="92D050">
                <a:alpha val="40000"/>
              </a:srgbClr>
            </a:glow>
            <a:innerShdw blurRad="63500" dist="50800" dir="18900000">
              <a:prstClr val="black">
                <a:alpha val="50000"/>
              </a:prstClr>
            </a:innerShdw>
          </a:effectLst>
          <a:scene3d>
            <a:camera prst="orthographicFront">
              <a:rot lat="0" lon="0" rev="0"/>
            </a:camera>
            <a:lightRig rig="balanced" dir="t">
              <a:rot lat="0" lon="0" rev="8700000"/>
            </a:lightRig>
          </a:scene3d>
          <a:sp3d>
            <a:bevelT w="190500" h="38100"/>
          </a:sp3d>
        </p:spPr>
        <p:txBody>
          <a:bodyPr lIns="0" tIns="0" rIns="0" bIns="0" anchor="ctr"/>
          <a:lstStyle/>
          <a:p>
            <a:pPr algn="ctr">
              <a:defRPr/>
            </a:pPr>
            <a:r>
              <a:rPr lang="en-US" sz="1200" u="sng" cap="all" dirty="0">
                <a:solidFill>
                  <a:srgbClr val="000000"/>
                </a:solidFill>
                <a:latin typeface="Arial"/>
              </a:rPr>
              <a:t>USSouthCOM</a:t>
            </a:r>
            <a:endParaRPr lang="en-US" sz="1200" cap="all" dirty="0">
              <a:solidFill>
                <a:srgbClr val="000000"/>
              </a:solidFill>
              <a:latin typeface="Arial"/>
            </a:endParaRPr>
          </a:p>
          <a:p>
            <a:pPr algn="ctr">
              <a:defRPr/>
            </a:pPr>
            <a:r>
              <a:rPr lang="en-US" sz="1000" cap="all" dirty="0" smtClean="0">
                <a:solidFill>
                  <a:srgbClr val="000000"/>
                </a:solidFill>
                <a:latin typeface="Arial"/>
              </a:rPr>
              <a:t>EX NEW </a:t>
            </a:r>
            <a:r>
              <a:rPr lang="en-US" sz="1000" cap="all" dirty="0" err="1" smtClean="0">
                <a:solidFill>
                  <a:srgbClr val="000000"/>
                </a:solidFill>
                <a:latin typeface="Arial"/>
              </a:rPr>
              <a:t>HORIZOns</a:t>
            </a:r>
            <a:endParaRPr lang="en-US" sz="1000" cap="all" dirty="0" smtClean="0">
              <a:solidFill>
                <a:srgbClr val="000000"/>
              </a:solidFill>
              <a:latin typeface="Arial"/>
            </a:endParaRPr>
          </a:p>
          <a:p>
            <a:pPr algn="ctr">
              <a:defRPr/>
            </a:pPr>
            <a:r>
              <a:rPr lang="en-US" sz="1000" cap="all" dirty="0" smtClean="0">
                <a:solidFill>
                  <a:srgbClr val="000000"/>
                </a:solidFill>
                <a:latin typeface="Arial"/>
              </a:rPr>
              <a:t>Small unit tactics ENGAGEMENT</a:t>
            </a:r>
          </a:p>
          <a:p>
            <a:pPr algn="ctr">
              <a:defRPr/>
            </a:pPr>
            <a:r>
              <a:rPr lang="en-US" sz="1000" cap="all" dirty="0" smtClean="0">
                <a:solidFill>
                  <a:srgbClr val="000000"/>
                </a:solidFill>
                <a:latin typeface="Arial"/>
              </a:rPr>
              <a:t>Guatemala riverine </a:t>
            </a:r>
            <a:r>
              <a:rPr lang="en-US" sz="1000" cap="all" dirty="0" err="1" smtClean="0">
                <a:solidFill>
                  <a:srgbClr val="000000"/>
                </a:solidFill>
                <a:latin typeface="Arial"/>
              </a:rPr>
              <a:t>trng</a:t>
            </a:r>
            <a:endParaRPr lang="en-US" sz="1000" cap="all" dirty="0" smtClean="0">
              <a:solidFill>
                <a:srgbClr val="000000"/>
              </a:solidFill>
              <a:latin typeface="Arial"/>
            </a:endParaRPr>
          </a:p>
        </p:txBody>
      </p:sp>
      <p:sp>
        <p:nvSpPr>
          <p:cNvPr id="47" name="AutoShape 7"/>
          <p:cNvSpPr>
            <a:spLocks noChangeArrowheads="1"/>
          </p:cNvSpPr>
          <p:nvPr/>
        </p:nvSpPr>
        <p:spPr bwMode="auto">
          <a:xfrm>
            <a:off x="64784" y="3363930"/>
            <a:ext cx="1144587" cy="409667"/>
          </a:xfrm>
          <a:prstGeom prst="plaque">
            <a:avLst>
              <a:gd name="adj" fmla="val 16667"/>
            </a:avLst>
          </a:prstGeom>
          <a:solidFill>
            <a:srgbClr val="D5C097">
              <a:alpha val="60001"/>
            </a:srgbClr>
          </a:solidFill>
          <a:ln w="25400" algn="ctr">
            <a:solidFill>
              <a:srgbClr val="0000FF"/>
            </a:solidFill>
            <a:miter lim="800000"/>
            <a:headEnd/>
            <a:tailEnd/>
          </a:ln>
          <a:effectLst>
            <a:glow rad="101600">
              <a:srgbClr val="0000FF">
                <a:alpha val="40000"/>
              </a:srgbClr>
            </a:glow>
            <a:innerShdw blurRad="63500" dist="50800" dir="18900000">
              <a:prstClr val="black">
                <a:alpha val="50000"/>
              </a:prstClr>
            </a:innerShdw>
          </a:effectLst>
          <a:scene3d>
            <a:camera prst="orthographicFront">
              <a:rot lat="0" lon="0" rev="0"/>
            </a:camera>
            <a:lightRig rig="balanced" dir="t">
              <a:rot lat="0" lon="0" rev="8700000"/>
            </a:lightRig>
          </a:scene3d>
          <a:sp3d>
            <a:bevelT w="190500" h="38100"/>
          </a:sp3d>
        </p:spPr>
        <p:txBody>
          <a:bodyPr wrap="none" lIns="0" tIns="0" rIns="0" bIns="0" anchor="ctr"/>
          <a:lstStyle/>
          <a:p>
            <a:pPr algn="ctr">
              <a:defRPr/>
            </a:pPr>
            <a:r>
              <a:rPr lang="en-US" sz="1000" u="sng" cap="all" dirty="0">
                <a:solidFill>
                  <a:srgbClr val="0000D0"/>
                </a:solidFill>
                <a:latin typeface="Arial"/>
              </a:rPr>
              <a:t>15</a:t>
            </a:r>
            <a:r>
              <a:rPr lang="en-US" sz="1000" u="sng" cap="all" baseline="30000" dirty="0">
                <a:solidFill>
                  <a:srgbClr val="0000D0"/>
                </a:solidFill>
                <a:latin typeface="Arial"/>
              </a:rPr>
              <a:t>th</a:t>
            </a:r>
            <a:r>
              <a:rPr lang="en-US" sz="1000" u="sng" cap="all" dirty="0">
                <a:solidFill>
                  <a:srgbClr val="0000D0"/>
                </a:solidFill>
                <a:latin typeface="Arial"/>
              </a:rPr>
              <a:t> MEU</a:t>
            </a:r>
          </a:p>
          <a:p>
            <a:pPr algn="ctr">
              <a:defRPr/>
            </a:pPr>
            <a:r>
              <a:rPr lang="en-US" sz="1000" cap="all" dirty="0" err="1" smtClean="0">
                <a:solidFill>
                  <a:srgbClr val="0000D0"/>
                </a:solidFill>
                <a:latin typeface="Arial"/>
              </a:rPr>
              <a:t>uspacom</a:t>
            </a:r>
            <a:endParaRPr lang="en-US" sz="1000" cap="all" dirty="0">
              <a:solidFill>
                <a:srgbClr val="0000D0"/>
              </a:solidFill>
              <a:latin typeface="Arial"/>
            </a:endParaRPr>
          </a:p>
        </p:txBody>
      </p:sp>
      <p:sp>
        <p:nvSpPr>
          <p:cNvPr id="51" name="AutoShape 36"/>
          <p:cNvSpPr>
            <a:spLocks noChangeArrowheads="1"/>
          </p:cNvSpPr>
          <p:nvPr/>
        </p:nvSpPr>
        <p:spPr bwMode="auto">
          <a:xfrm>
            <a:off x="6938631" y="4592589"/>
            <a:ext cx="1928495" cy="1402293"/>
          </a:xfrm>
          <a:prstGeom prst="plaque">
            <a:avLst>
              <a:gd name="adj" fmla="val 11115"/>
            </a:avLst>
          </a:prstGeom>
          <a:solidFill>
            <a:srgbClr val="D5C097">
              <a:alpha val="60001"/>
            </a:srgbClr>
          </a:solidFill>
          <a:ln w="25400" algn="ctr">
            <a:solidFill>
              <a:srgbClr val="008000"/>
            </a:solidFill>
            <a:miter lim="800000"/>
            <a:headEnd/>
            <a:tailEnd/>
          </a:ln>
          <a:effectLst>
            <a:glow rad="101600">
              <a:srgbClr val="92D050">
                <a:alpha val="40000"/>
              </a:srgbClr>
            </a:glow>
            <a:innerShdw blurRad="63500" dist="50800" dir="18900000">
              <a:prstClr val="black">
                <a:alpha val="50000"/>
              </a:prstClr>
            </a:innerShdw>
          </a:effectLst>
          <a:scene3d>
            <a:camera prst="orthographicFront">
              <a:rot lat="0" lon="0" rev="0"/>
            </a:camera>
            <a:lightRig rig="balanced" dir="t">
              <a:rot lat="0" lon="0" rev="8700000"/>
            </a:lightRig>
          </a:scene3d>
          <a:sp3d>
            <a:bevelT w="190500" h="38100"/>
          </a:sp3d>
        </p:spPr>
        <p:txBody>
          <a:bodyPr lIns="0" tIns="0" rIns="0" bIns="0" anchor="ctr"/>
          <a:lstStyle/>
          <a:p>
            <a:pPr algn="ctr">
              <a:defRPr/>
            </a:pPr>
            <a:r>
              <a:rPr lang="en-US" sz="1200" u="sng" cap="all" dirty="0">
                <a:solidFill>
                  <a:srgbClr val="000000"/>
                </a:solidFill>
                <a:latin typeface="Arial"/>
              </a:rPr>
              <a:t>USPACOM</a:t>
            </a:r>
          </a:p>
          <a:p>
            <a:pPr algn="ctr">
              <a:defRPr/>
            </a:pPr>
            <a:r>
              <a:rPr lang="en-US" sz="1000" cap="all" dirty="0" smtClean="0">
                <a:solidFill>
                  <a:srgbClr val="FF0000"/>
                </a:solidFill>
                <a:latin typeface="Arial"/>
              </a:rPr>
              <a:t>OEF-Philippines</a:t>
            </a:r>
            <a:endParaRPr lang="en-US" sz="1000" cap="all" dirty="0">
              <a:solidFill>
                <a:srgbClr val="000000"/>
              </a:solidFill>
              <a:latin typeface="Arial"/>
            </a:endParaRPr>
          </a:p>
          <a:p>
            <a:pPr algn="ctr">
              <a:defRPr/>
            </a:pPr>
            <a:r>
              <a:rPr lang="en-US" sz="1000" cap="all" dirty="0" smtClean="0">
                <a:solidFill>
                  <a:srgbClr val="000000"/>
                </a:solidFill>
                <a:latin typeface="Arial"/>
              </a:rPr>
              <a:t>Ex </a:t>
            </a:r>
            <a:r>
              <a:rPr lang="en-US" sz="1000" cap="all" dirty="0" err="1">
                <a:solidFill>
                  <a:srgbClr val="000000"/>
                </a:solidFill>
                <a:latin typeface="Arial"/>
              </a:rPr>
              <a:t>Guahan</a:t>
            </a:r>
            <a:r>
              <a:rPr lang="en-US" sz="1000" cap="all" dirty="0">
                <a:solidFill>
                  <a:srgbClr val="000000"/>
                </a:solidFill>
                <a:latin typeface="Arial"/>
              </a:rPr>
              <a:t> Shield 13</a:t>
            </a:r>
          </a:p>
          <a:p>
            <a:pPr algn="ctr">
              <a:defRPr/>
            </a:pPr>
            <a:r>
              <a:rPr lang="en-US" sz="1000" cap="all" dirty="0" smtClean="0">
                <a:solidFill>
                  <a:srgbClr val="000000"/>
                </a:solidFill>
                <a:latin typeface="Arial"/>
              </a:rPr>
              <a:t>Ex </a:t>
            </a:r>
            <a:r>
              <a:rPr lang="en-US" sz="1000" cap="all" dirty="0" err="1" smtClean="0">
                <a:solidFill>
                  <a:srgbClr val="000000"/>
                </a:solidFill>
                <a:latin typeface="Arial"/>
              </a:rPr>
              <a:t>Ssang</a:t>
            </a:r>
            <a:r>
              <a:rPr lang="en-US" sz="1000" cap="all" dirty="0" smtClean="0">
                <a:solidFill>
                  <a:srgbClr val="000000"/>
                </a:solidFill>
                <a:latin typeface="Arial"/>
              </a:rPr>
              <a:t> </a:t>
            </a:r>
            <a:r>
              <a:rPr lang="en-US" sz="1000" cap="all" dirty="0" err="1" smtClean="0">
                <a:solidFill>
                  <a:srgbClr val="000000"/>
                </a:solidFill>
                <a:latin typeface="Arial"/>
              </a:rPr>
              <a:t>yong</a:t>
            </a:r>
            <a:endParaRPr lang="en-US" sz="1000" cap="all" dirty="0" smtClean="0">
              <a:solidFill>
                <a:srgbClr val="000000"/>
              </a:solidFill>
              <a:latin typeface="Arial"/>
            </a:endParaRPr>
          </a:p>
          <a:p>
            <a:pPr algn="ctr">
              <a:defRPr/>
            </a:pPr>
            <a:r>
              <a:rPr lang="en-US" sz="1000" cap="all" dirty="0" err="1" smtClean="0">
                <a:solidFill>
                  <a:srgbClr val="000000"/>
                </a:solidFill>
                <a:latin typeface="Arial"/>
              </a:rPr>
              <a:t>Mrf</a:t>
            </a:r>
            <a:r>
              <a:rPr lang="en-US" sz="1000" cap="all" dirty="0" smtClean="0">
                <a:solidFill>
                  <a:srgbClr val="000000"/>
                </a:solidFill>
                <a:latin typeface="Arial"/>
              </a:rPr>
              <a:t>- </a:t>
            </a:r>
            <a:r>
              <a:rPr lang="en-US" sz="1000" cap="all" dirty="0" err="1" smtClean="0">
                <a:solidFill>
                  <a:srgbClr val="000000"/>
                </a:solidFill>
                <a:latin typeface="Arial"/>
              </a:rPr>
              <a:t>darwin</a:t>
            </a:r>
            <a:endParaRPr lang="en-US" sz="1000" cap="all" dirty="0" smtClean="0">
              <a:solidFill>
                <a:srgbClr val="000000"/>
              </a:solidFill>
              <a:latin typeface="Arial"/>
            </a:endParaRPr>
          </a:p>
          <a:p>
            <a:pPr algn="ctr">
              <a:defRPr/>
            </a:pPr>
            <a:r>
              <a:rPr lang="en-US" sz="1000" cap="all" dirty="0" smtClean="0">
                <a:solidFill>
                  <a:srgbClr val="000000"/>
                </a:solidFill>
                <a:latin typeface="Arial"/>
              </a:rPr>
              <a:t>ALAM HALFA</a:t>
            </a:r>
            <a:endParaRPr lang="en-US" sz="1000" cap="all" dirty="0">
              <a:solidFill>
                <a:srgbClr val="000000"/>
              </a:solidFill>
              <a:latin typeface="Arial"/>
            </a:endParaRPr>
          </a:p>
        </p:txBody>
      </p:sp>
      <p:sp>
        <p:nvSpPr>
          <p:cNvPr id="15411" name="AutoShape 11"/>
          <p:cNvSpPr>
            <a:spLocks noChangeArrowheads="1"/>
          </p:cNvSpPr>
          <p:nvPr/>
        </p:nvSpPr>
        <p:spPr bwMode="auto">
          <a:xfrm>
            <a:off x="6049963" y="965200"/>
            <a:ext cx="925512" cy="474663"/>
          </a:xfrm>
          <a:prstGeom prst="plaque">
            <a:avLst>
              <a:gd name="adj" fmla="val 16667"/>
            </a:avLst>
          </a:prstGeom>
          <a:solidFill>
            <a:srgbClr val="FF9900">
              <a:alpha val="70195"/>
            </a:srgbClr>
          </a:solidFill>
          <a:ln w="25400" algn="ctr">
            <a:solidFill>
              <a:srgbClr val="008000"/>
            </a:solidFill>
            <a:miter lim="800000"/>
            <a:headEnd/>
            <a:tailEnd/>
          </a:ln>
        </p:spPr>
        <p:txBody>
          <a:bodyPr wrap="none" anchor="ctr"/>
          <a:lstStyle/>
          <a:p>
            <a:pPr algn="ctr"/>
            <a:r>
              <a:rPr lang="en-US" sz="1200" dirty="0">
                <a:solidFill>
                  <a:srgbClr val="000000"/>
                </a:solidFill>
              </a:rPr>
              <a:t>TSC</a:t>
            </a:r>
          </a:p>
          <a:p>
            <a:pPr algn="ctr"/>
            <a:r>
              <a:rPr lang="en-US" sz="1200" dirty="0" smtClean="0">
                <a:solidFill>
                  <a:srgbClr val="000000"/>
                </a:solidFill>
              </a:rPr>
              <a:t>~400</a:t>
            </a:r>
            <a:endParaRPr lang="en-US" sz="1200" dirty="0">
              <a:solidFill>
                <a:srgbClr val="000000"/>
              </a:solidFill>
            </a:endParaRPr>
          </a:p>
        </p:txBody>
      </p:sp>
      <p:sp>
        <p:nvSpPr>
          <p:cNvPr id="15412" name="Text Box 13"/>
          <p:cNvSpPr txBox="1">
            <a:spLocks noChangeArrowheads="1"/>
          </p:cNvSpPr>
          <p:nvPr/>
        </p:nvSpPr>
        <p:spPr bwMode="auto">
          <a:xfrm>
            <a:off x="5572125" y="1047750"/>
            <a:ext cx="271463" cy="307975"/>
          </a:xfrm>
          <a:prstGeom prst="rect">
            <a:avLst/>
          </a:prstGeom>
          <a:noFill/>
          <a:ln w="25400" algn="ctr">
            <a:noFill/>
            <a:miter lim="800000"/>
            <a:headEnd/>
            <a:tailEnd/>
          </a:ln>
        </p:spPr>
        <p:txBody>
          <a:bodyPr lIns="0" tIns="0" rIns="0" bIns="0" anchor="ctr">
            <a:spAutoFit/>
          </a:bodyPr>
          <a:lstStyle/>
          <a:p>
            <a:pPr algn="ctr">
              <a:tabLst>
                <a:tab pos="1600200" algn="l"/>
                <a:tab pos="3543300" algn="l"/>
              </a:tabLst>
            </a:pPr>
            <a:r>
              <a:rPr lang="en-US" sz="2000">
                <a:solidFill>
                  <a:srgbClr val="000000"/>
                </a:solidFill>
              </a:rPr>
              <a:t>+</a:t>
            </a:r>
          </a:p>
        </p:txBody>
      </p:sp>
      <p:sp>
        <p:nvSpPr>
          <p:cNvPr id="15413" name="Rectangle 15"/>
          <p:cNvSpPr>
            <a:spLocks noChangeArrowheads="1"/>
          </p:cNvSpPr>
          <p:nvPr/>
        </p:nvSpPr>
        <p:spPr bwMode="auto">
          <a:xfrm>
            <a:off x="7162800" y="1047750"/>
            <a:ext cx="311150" cy="307975"/>
          </a:xfrm>
          <a:prstGeom prst="rect">
            <a:avLst/>
          </a:prstGeom>
          <a:noFill/>
          <a:ln w="25400" algn="ctr">
            <a:noFill/>
            <a:miter lim="800000"/>
            <a:headEnd/>
            <a:tailEnd/>
          </a:ln>
        </p:spPr>
        <p:txBody>
          <a:bodyPr lIns="0" tIns="0" rIns="0" bIns="0" anchor="ctr">
            <a:spAutoFit/>
          </a:bodyPr>
          <a:lstStyle/>
          <a:p>
            <a:pPr algn="ctr">
              <a:tabLst>
                <a:tab pos="1600200" algn="l"/>
                <a:tab pos="3543300" algn="l"/>
              </a:tabLst>
            </a:pPr>
            <a:r>
              <a:rPr lang="en-US" sz="2000">
                <a:solidFill>
                  <a:srgbClr val="000000"/>
                </a:solidFill>
              </a:rPr>
              <a:t>=</a:t>
            </a:r>
          </a:p>
        </p:txBody>
      </p:sp>
      <p:sp>
        <p:nvSpPr>
          <p:cNvPr id="15414" name="Text Box 13"/>
          <p:cNvSpPr txBox="1">
            <a:spLocks noChangeArrowheads="1"/>
          </p:cNvSpPr>
          <p:nvPr/>
        </p:nvSpPr>
        <p:spPr bwMode="auto">
          <a:xfrm>
            <a:off x="3616325" y="1047750"/>
            <a:ext cx="271463" cy="307975"/>
          </a:xfrm>
          <a:prstGeom prst="rect">
            <a:avLst/>
          </a:prstGeom>
          <a:noFill/>
          <a:ln w="25400" algn="ctr">
            <a:noFill/>
            <a:miter lim="800000"/>
            <a:headEnd/>
            <a:tailEnd/>
          </a:ln>
        </p:spPr>
        <p:txBody>
          <a:bodyPr lIns="0" tIns="0" rIns="0" bIns="0" anchor="ctr">
            <a:spAutoFit/>
          </a:bodyPr>
          <a:lstStyle/>
          <a:p>
            <a:pPr algn="ctr">
              <a:tabLst>
                <a:tab pos="1600200" algn="l"/>
                <a:tab pos="3543300" algn="l"/>
              </a:tabLst>
            </a:pPr>
            <a:r>
              <a:rPr lang="en-US" sz="2000" dirty="0">
                <a:solidFill>
                  <a:srgbClr val="000000"/>
                </a:solidFill>
              </a:rPr>
              <a:t>+</a:t>
            </a:r>
          </a:p>
        </p:txBody>
      </p:sp>
      <p:sp>
        <p:nvSpPr>
          <p:cNvPr id="35" name="AutoShape 7"/>
          <p:cNvSpPr>
            <a:spLocks noChangeArrowheads="1"/>
          </p:cNvSpPr>
          <p:nvPr/>
        </p:nvSpPr>
        <p:spPr bwMode="auto">
          <a:xfrm>
            <a:off x="2181225" y="3762425"/>
            <a:ext cx="1322819" cy="422379"/>
          </a:xfrm>
          <a:prstGeom prst="plaque">
            <a:avLst>
              <a:gd name="adj" fmla="val 16667"/>
            </a:avLst>
          </a:prstGeom>
          <a:solidFill>
            <a:srgbClr val="D5C097">
              <a:alpha val="60001"/>
            </a:srgbClr>
          </a:solidFill>
          <a:ln w="25400" algn="ctr">
            <a:solidFill>
              <a:srgbClr val="0000FF"/>
            </a:solidFill>
            <a:miter lim="800000"/>
            <a:headEnd/>
            <a:tailEnd/>
          </a:ln>
          <a:effectLst>
            <a:glow rad="101600">
              <a:srgbClr val="0000FF">
                <a:alpha val="40000"/>
              </a:srgbClr>
            </a:glow>
            <a:innerShdw blurRad="63500" dist="50800" dir="18900000">
              <a:prstClr val="black">
                <a:alpha val="50000"/>
              </a:prstClr>
            </a:innerShdw>
          </a:effectLst>
          <a:scene3d>
            <a:camera prst="orthographicFront">
              <a:rot lat="0" lon="0" rev="0"/>
            </a:camera>
            <a:lightRig rig="balanced" dir="t">
              <a:rot lat="0" lon="0" rev="8700000"/>
            </a:lightRig>
          </a:scene3d>
          <a:sp3d>
            <a:bevelT w="190500" h="38100"/>
          </a:sp3d>
        </p:spPr>
        <p:txBody>
          <a:bodyPr wrap="none" lIns="0" tIns="0" rIns="0" bIns="0" anchor="ctr"/>
          <a:lstStyle/>
          <a:p>
            <a:pPr algn="ctr">
              <a:defRPr/>
            </a:pPr>
            <a:r>
              <a:rPr lang="en-US" sz="1000" u="sng" cap="all" dirty="0" err="1" smtClean="0">
                <a:solidFill>
                  <a:srgbClr val="0000D0"/>
                </a:solidFill>
                <a:latin typeface="Arial"/>
              </a:rPr>
              <a:t>Sps</a:t>
            </a:r>
            <a:r>
              <a:rPr lang="en-US" sz="1000" u="sng" cap="all" dirty="0" smtClean="0">
                <a:solidFill>
                  <a:srgbClr val="0000D0"/>
                </a:solidFill>
                <a:latin typeface="Arial"/>
              </a:rPr>
              <a:t> hsv-2 Swift</a:t>
            </a:r>
            <a:endParaRPr lang="en-US" sz="1000" u="sng" cap="all" dirty="0">
              <a:solidFill>
                <a:srgbClr val="0000D0"/>
              </a:solidFill>
              <a:latin typeface="Arial"/>
            </a:endParaRPr>
          </a:p>
          <a:p>
            <a:pPr algn="ctr">
              <a:defRPr/>
            </a:pPr>
            <a:r>
              <a:rPr lang="en-US" sz="1000" cap="all" dirty="0" err="1" smtClean="0">
                <a:solidFill>
                  <a:srgbClr val="0000D0"/>
                </a:solidFill>
                <a:latin typeface="Arial"/>
              </a:rPr>
              <a:t>Ussouthcom</a:t>
            </a:r>
            <a:endParaRPr lang="en-US" sz="1000" cap="all" dirty="0">
              <a:solidFill>
                <a:srgbClr val="0000D0"/>
              </a:solidFill>
              <a:latin typeface="Arial"/>
            </a:endParaRPr>
          </a:p>
        </p:txBody>
      </p:sp>
      <p:sp>
        <p:nvSpPr>
          <p:cNvPr id="38" name="AutoShape 7"/>
          <p:cNvSpPr>
            <a:spLocks noChangeArrowheads="1"/>
          </p:cNvSpPr>
          <p:nvPr/>
        </p:nvSpPr>
        <p:spPr bwMode="auto">
          <a:xfrm>
            <a:off x="5135562" y="3681365"/>
            <a:ext cx="1144587" cy="409667"/>
          </a:xfrm>
          <a:prstGeom prst="plaque">
            <a:avLst>
              <a:gd name="adj" fmla="val 16667"/>
            </a:avLst>
          </a:prstGeom>
          <a:solidFill>
            <a:srgbClr val="D5C097">
              <a:alpha val="60001"/>
            </a:srgbClr>
          </a:solidFill>
          <a:ln w="25400" algn="ctr">
            <a:solidFill>
              <a:srgbClr val="0000FF"/>
            </a:solidFill>
            <a:miter lim="800000"/>
            <a:headEnd/>
            <a:tailEnd/>
          </a:ln>
          <a:effectLst>
            <a:glow rad="101600">
              <a:srgbClr val="0000FF">
                <a:alpha val="40000"/>
              </a:srgbClr>
            </a:glow>
            <a:innerShdw blurRad="63500" dist="50800" dir="18900000">
              <a:prstClr val="black">
                <a:alpha val="50000"/>
              </a:prstClr>
            </a:innerShdw>
          </a:effectLst>
          <a:scene3d>
            <a:camera prst="orthographicFront">
              <a:rot lat="0" lon="0" rev="0"/>
            </a:camera>
            <a:lightRig rig="balanced" dir="t">
              <a:rot lat="0" lon="0" rev="8700000"/>
            </a:lightRig>
          </a:scene3d>
          <a:sp3d>
            <a:bevelT w="190500" h="38100"/>
          </a:sp3d>
        </p:spPr>
        <p:txBody>
          <a:bodyPr wrap="none" lIns="0" tIns="0" rIns="0" bIns="0" anchor="ctr"/>
          <a:lstStyle/>
          <a:p>
            <a:pPr algn="ctr">
              <a:defRPr/>
            </a:pPr>
            <a:r>
              <a:rPr lang="en-US" sz="1000" u="sng" cap="all" dirty="0" smtClean="0">
                <a:solidFill>
                  <a:srgbClr val="0000D0"/>
                </a:solidFill>
                <a:latin typeface="Arial"/>
              </a:rPr>
              <a:t>26</a:t>
            </a:r>
            <a:r>
              <a:rPr lang="en-US" sz="1000" u="sng" cap="all" baseline="30000" dirty="0" smtClean="0">
                <a:solidFill>
                  <a:srgbClr val="0000D0"/>
                </a:solidFill>
                <a:latin typeface="Arial"/>
              </a:rPr>
              <a:t>th</a:t>
            </a:r>
            <a:r>
              <a:rPr lang="en-US" sz="1000" u="sng" cap="all" dirty="0" smtClean="0">
                <a:solidFill>
                  <a:srgbClr val="0000D0"/>
                </a:solidFill>
                <a:latin typeface="Arial"/>
              </a:rPr>
              <a:t> </a:t>
            </a:r>
            <a:r>
              <a:rPr lang="en-US" sz="1000" u="sng" cap="all" dirty="0">
                <a:solidFill>
                  <a:srgbClr val="0000D0"/>
                </a:solidFill>
                <a:latin typeface="Arial"/>
              </a:rPr>
              <a:t>MEU</a:t>
            </a:r>
          </a:p>
          <a:p>
            <a:pPr algn="ctr">
              <a:defRPr/>
            </a:pPr>
            <a:r>
              <a:rPr lang="en-US" sz="1000" cap="all" dirty="0" err="1" smtClean="0">
                <a:solidFill>
                  <a:srgbClr val="0000D0"/>
                </a:solidFill>
                <a:latin typeface="Arial"/>
              </a:rPr>
              <a:t>uscentcom</a:t>
            </a:r>
            <a:endParaRPr lang="en-US" sz="1000" cap="all" dirty="0">
              <a:solidFill>
                <a:srgbClr val="0000D0"/>
              </a:solidFill>
              <a:latin typeface="Arial"/>
            </a:endParaRPr>
          </a:p>
        </p:txBody>
      </p:sp>
      <p:pic>
        <p:nvPicPr>
          <p:cNvPr id="42" name="Picture 4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0"/>
            <a:ext cx="1066800" cy="963613"/>
          </a:xfrm>
          <a:prstGeom prst="rect">
            <a:avLst/>
          </a:prstGeom>
        </p:spPr>
      </p:pic>
    </p:spTree>
    <p:extLst>
      <p:ext uri="{BB962C8B-B14F-4D97-AF65-F5344CB8AC3E}">
        <p14:creationId xmlns:p14="http://schemas.microsoft.com/office/powerpoint/2010/main" val="206029754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IDC MANNING</a:t>
            </a:r>
            <a:endParaRPr lang="en-US" dirty="0"/>
          </a:p>
        </p:txBody>
      </p:sp>
      <p:sp>
        <p:nvSpPr>
          <p:cNvPr id="4" name="Content Placeholder 3"/>
          <p:cNvSpPr>
            <a:spLocks noGrp="1"/>
          </p:cNvSpPr>
          <p:nvPr>
            <p:ph idx="1"/>
          </p:nvPr>
        </p:nvSpPr>
        <p:spPr/>
        <p:txBody>
          <a:bodyPr/>
          <a:lstStyle/>
          <a:p>
            <a:r>
              <a:rPr lang="en-US" dirty="0" smtClean="0"/>
              <a:t>Inventory               292</a:t>
            </a:r>
          </a:p>
          <a:p>
            <a:r>
              <a:rPr lang="en-US" dirty="0" smtClean="0"/>
              <a:t>Billets Authorized 282</a:t>
            </a:r>
          </a:p>
          <a:p>
            <a:r>
              <a:rPr lang="en-US" dirty="0" smtClean="0"/>
              <a:t>8425 @ 89.1%</a:t>
            </a:r>
          </a:p>
          <a:p>
            <a:r>
              <a:rPr lang="en-US" dirty="0" smtClean="0"/>
              <a:t>Total manning @ 103% (8425 &amp; 8403)</a:t>
            </a:r>
          </a:p>
          <a:p>
            <a:pPr marL="0" indent="0">
              <a:buNone/>
            </a:pPr>
            <a:endParaRPr lang="en-US" dirty="0"/>
          </a:p>
          <a:p>
            <a:endParaRPr lang="en-US"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17352"/>
            <a:ext cx="1219200" cy="1219200"/>
          </a:xfrm>
          <a:prstGeom prst="rect">
            <a:avLst/>
          </a:prstGeom>
        </p:spPr>
      </p:pic>
    </p:spTree>
    <p:extLst>
      <p:ext uri="{BB962C8B-B14F-4D97-AF65-F5344CB8AC3E}">
        <p14:creationId xmlns:p14="http://schemas.microsoft.com/office/powerpoint/2010/main" val="34924053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2013 1st QTR IDC Compliance Report</a:t>
            </a:r>
            <a:endParaRPr lang="en-US" sz="3600" dirty="0"/>
          </a:p>
        </p:txBody>
      </p:sp>
      <p:sp>
        <p:nvSpPr>
          <p:cNvPr id="6" name="Content Placeholder 5"/>
          <p:cNvSpPr>
            <a:spLocks noGrp="1"/>
          </p:cNvSpPr>
          <p:nvPr>
            <p:ph idx="1"/>
          </p:nvPr>
        </p:nvSpPr>
        <p:spPr>
          <a:xfrm>
            <a:off x="457200" y="1371600"/>
            <a:ext cx="8229600" cy="4754563"/>
          </a:xfrm>
        </p:spPr>
        <p:txBody>
          <a:bodyPr/>
          <a:lstStyle/>
          <a:p>
            <a:endParaRPr lang="en-US" dirty="0" smtClean="0"/>
          </a:p>
          <a:p>
            <a:endParaRPr lang="en-US" dirty="0"/>
          </a:p>
          <a:p>
            <a:endParaRPr lang="en-US" dirty="0" smtClean="0"/>
          </a:p>
          <a:p>
            <a:endParaRPr lang="en-US" dirty="0" smtClean="0"/>
          </a:p>
          <a:p>
            <a:pPr marL="0" indent="0">
              <a:buNone/>
            </a:pPr>
            <a:endParaRPr lang="en-US" dirty="0"/>
          </a:p>
          <a:p>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2780102495"/>
              </p:ext>
            </p:extLst>
          </p:nvPr>
        </p:nvGraphicFramePr>
        <p:xfrm>
          <a:off x="1219200" y="1447800"/>
          <a:ext cx="1752600" cy="1905000"/>
        </p:xfrm>
        <a:graphic>
          <a:graphicData uri="http://schemas.openxmlformats.org/drawingml/2006/table">
            <a:tbl>
              <a:tblPr>
                <a:tableStyleId>{5C22544A-7EE6-4342-B048-85BDC9FD1C3A}</a:tableStyleId>
              </a:tblPr>
              <a:tblGrid>
                <a:gridCol w="1027386"/>
                <a:gridCol w="725214"/>
              </a:tblGrid>
              <a:tr h="317500">
                <a:tc>
                  <a:txBody>
                    <a:bodyPr/>
                    <a:lstStyle/>
                    <a:p>
                      <a:pPr algn="l" fontAlgn="b"/>
                      <a:r>
                        <a:rPr lang="en-US" sz="1100" b="0" i="0" u="none" strike="noStrike" dirty="0" smtClean="0">
                          <a:solidFill>
                            <a:srgbClr val="000000"/>
                          </a:solidFill>
                          <a:effectLst/>
                          <a:latin typeface="Calibri"/>
                        </a:rPr>
                        <a:t>    </a:t>
                      </a:r>
                      <a:r>
                        <a:rPr lang="en-US" sz="1400" b="0" i="0" u="none" strike="noStrike" dirty="0" smtClean="0">
                          <a:solidFill>
                            <a:srgbClr val="000000"/>
                          </a:solidFill>
                          <a:effectLst/>
                          <a:latin typeface="Calibri"/>
                        </a:rPr>
                        <a:t>1 MEF</a:t>
                      </a:r>
                      <a:endParaRPr lang="en-US" sz="1400" b="0" i="0" u="none" strike="noStrike" dirty="0">
                        <a:solidFill>
                          <a:srgbClr val="000000"/>
                        </a:solidFill>
                        <a:effectLst/>
                        <a:latin typeface="Calibri"/>
                      </a:endParaRPr>
                    </a:p>
                  </a:txBody>
                  <a:tcPr marL="9525" marR="9525" marT="9525" marB="0" anchor="b"/>
                </a:tc>
                <a:tc>
                  <a:txBody>
                    <a:bodyPr/>
                    <a:lstStyle/>
                    <a:p>
                      <a:pPr algn="l" fontAlgn="b"/>
                      <a:r>
                        <a:rPr lang="en-US" sz="1100" u="none" strike="noStrike" dirty="0">
                          <a:effectLst/>
                        </a:rPr>
                        <a:t>1ST QTR</a:t>
                      </a:r>
                      <a:endParaRPr lang="en-US" sz="1100" b="0" i="0" u="none" strike="noStrike" dirty="0">
                        <a:solidFill>
                          <a:srgbClr val="000000"/>
                        </a:solidFill>
                        <a:effectLst/>
                        <a:latin typeface="Calibri"/>
                      </a:endParaRPr>
                    </a:p>
                  </a:txBody>
                  <a:tcPr marL="9525" marR="9525" marT="9525" marB="0" anchor="b"/>
                </a:tc>
              </a:tr>
              <a:tr h="317500">
                <a:tc>
                  <a:txBody>
                    <a:bodyPr/>
                    <a:lstStyle/>
                    <a:p>
                      <a:pPr algn="l" fontAlgn="b"/>
                      <a:r>
                        <a:rPr lang="en-US" sz="1100" u="none" strike="noStrike">
                          <a:effectLst/>
                        </a:rPr>
                        <a:t>1 MARDIV</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a:effectLst/>
                        </a:rPr>
                        <a:t>65.45%</a:t>
                      </a:r>
                      <a:endParaRPr lang="en-US" sz="1100" b="0" i="0" u="none" strike="noStrike">
                        <a:solidFill>
                          <a:srgbClr val="000000"/>
                        </a:solidFill>
                        <a:effectLst/>
                        <a:latin typeface="Calibri"/>
                      </a:endParaRPr>
                    </a:p>
                  </a:txBody>
                  <a:tcPr marL="9525" marR="9525" marT="9525" marB="0" anchor="b"/>
                </a:tc>
              </a:tr>
              <a:tr h="317500">
                <a:tc>
                  <a:txBody>
                    <a:bodyPr/>
                    <a:lstStyle/>
                    <a:p>
                      <a:pPr algn="l" fontAlgn="b"/>
                      <a:r>
                        <a:rPr lang="en-US" sz="1100" u="none" strike="noStrike">
                          <a:effectLst/>
                        </a:rPr>
                        <a:t>1 MLG</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a:effectLst/>
                        </a:rPr>
                        <a:t>91.66%</a:t>
                      </a:r>
                      <a:endParaRPr lang="en-US" sz="1100" b="0" i="0" u="none" strike="noStrike">
                        <a:solidFill>
                          <a:srgbClr val="000000"/>
                        </a:solidFill>
                        <a:effectLst/>
                        <a:latin typeface="Calibri"/>
                      </a:endParaRPr>
                    </a:p>
                  </a:txBody>
                  <a:tcPr marL="9525" marR="9525" marT="9525" marB="0" anchor="b"/>
                </a:tc>
              </a:tr>
              <a:tr h="317500">
                <a:tc>
                  <a:txBody>
                    <a:bodyPr/>
                    <a:lstStyle/>
                    <a:p>
                      <a:pPr algn="l" fontAlgn="b"/>
                      <a:r>
                        <a:rPr lang="en-US" sz="1100" u="none" strike="noStrike">
                          <a:effectLst/>
                        </a:rPr>
                        <a:t>3 MAW</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a:effectLst/>
                        </a:rPr>
                        <a:t>90.00%</a:t>
                      </a:r>
                      <a:endParaRPr lang="en-US" sz="1100" b="0" i="0" u="none" strike="noStrike">
                        <a:solidFill>
                          <a:srgbClr val="000000"/>
                        </a:solidFill>
                        <a:effectLst/>
                        <a:latin typeface="Calibri"/>
                      </a:endParaRPr>
                    </a:p>
                  </a:txBody>
                  <a:tcPr marL="9525" marR="9525" marT="9525" marB="0" anchor="b"/>
                </a:tc>
              </a:tr>
              <a:tr h="317500">
                <a:tc>
                  <a:txBody>
                    <a:bodyPr/>
                    <a:lstStyle/>
                    <a:p>
                      <a:pPr algn="l" fontAlgn="b"/>
                      <a:r>
                        <a:rPr lang="en-US" sz="1100" u="none" strike="noStrike">
                          <a:effectLst/>
                        </a:rPr>
                        <a:t>1 MHG</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a:effectLst/>
                        </a:rPr>
                        <a:t>100.00%</a:t>
                      </a:r>
                      <a:endParaRPr lang="en-US" sz="1100" b="0" i="0" u="none" strike="noStrike">
                        <a:solidFill>
                          <a:srgbClr val="000000"/>
                        </a:solidFill>
                        <a:effectLst/>
                        <a:latin typeface="Calibri"/>
                      </a:endParaRPr>
                    </a:p>
                  </a:txBody>
                  <a:tcPr marL="9525" marR="9525" marT="9525" marB="0" anchor="b"/>
                </a:tc>
              </a:tr>
              <a:tr h="317500">
                <a:tc>
                  <a:txBody>
                    <a:bodyPr/>
                    <a:lstStyle/>
                    <a:p>
                      <a:pPr algn="l" fontAlgn="b"/>
                      <a:r>
                        <a:rPr lang="en-US" sz="1100" u="none" strike="noStrike">
                          <a:effectLst/>
                        </a:rPr>
                        <a:t>1 MEF (total)</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dirty="0">
                          <a:effectLst/>
                        </a:rPr>
                        <a:t>80.43%</a:t>
                      </a:r>
                      <a:endParaRPr lang="en-US" sz="1100" b="0" i="0" u="none" strike="noStrike" dirty="0">
                        <a:solidFill>
                          <a:srgbClr val="000000"/>
                        </a:solidFill>
                        <a:effectLst/>
                        <a:latin typeface="Calibri"/>
                      </a:endParaRPr>
                    </a:p>
                  </a:txBody>
                  <a:tcPr marL="9525" marR="9525" marT="9525" marB="0" anchor="b"/>
                </a:tc>
              </a:tr>
            </a:tbl>
          </a:graphicData>
        </a:graphic>
      </p:graphicFrame>
      <p:graphicFrame>
        <p:nvGraphicFramePr>
          <p:cNvPr id="4" name="Table 3"/>
          <p:cNvGraphicFramePr>
            <a:graphicFrameLocks noGrp="1"/>
          </p:cNvGraphicFramePr>
          <p:nvPr>
            <p:extLst>
              <p:ext uri="{D42A27DB-BD31-4B8C-83A1-F6EECF244321}">
                <p14:modId xmlns:p14="http://schemas.microsoft.com/office/powerpoint/2010/main" val="258962192"/>
              </p:ext>
            </p:extLst>
          </p:nvPr>
        </p:nvGraphicFramePr>
        <p:xfrm>
          <a:off x="3581400" y="1524000"/>
          <a:ext cx="1714500" cy="1828800"/>
        </p:xfrm>
        <a:graphic>
          <a:graphicData uri="http://schemas.openxmlformats.org/drawingml/2006/table">
            <a:tbl>
              <a:tblPr>
                <a:tableStyleId>{5C22544A-7EE6-4342-B048-85BDC9FD1C3A}</a:tableStyleId>
              </a:tblPr>
              <a:tblGrid>
                <a:gridCol w="903767"/>
                <a:gridCol w="810733"/>
              </a:tblGrid>
              <a:tr h="228600">
                <a:tc>
                  <a:txBody>
                    <a:bodyPr/>
                    <a:lstStyle/>
                    <a:p>
                      <a:pPr algn="l" fontAlgn="b"/>
                      <a:r>
                        <a:rPr lang="en-US" sz="1400" b="0" i="0" u="none" strike="noStrike" dirty="0" smtClean="0">
                          <a:solidFill>
                            <a:srgbClr val="000000"/>
                          </a:solidFill>
                          <a:effectLst/>
                          <a:latin typeface="Calibri"/>
                        </a:rPr>
                        <a:t>    II MEF</a:t>
                      </a:r>
                      <a:endParaRPr lang="en-US" sz="1400" b="0" i="0" u="none" strike="noStrike" dirty="0">
                        <a:solidFill>
                          <a:srgbClr val="000000"/>
                        </a:solidFill>
                        <a:effectLst/>
                        <a:latin typeface="Calibri"/>
                      </a:endParaRPr>
                    </a:p>
                  </a:txBody>
                  <a:tcPr marL="9525" marR="9525" marT="9525" marB="0" anchor="b"/>
                </a:tc>
                <a:tc>
                  <a:txBody>
                    <a:bodyPr/>
                    <a:lstStyle/>
                    <a:p>
                      <a:pPr algn="l" fontAlgn="b"/>
                      <a:r>
                        <a:rPr lang="en-US" sz="1100" u="none" strike="noStrike" dirty="0">
                          <a:effectLst/>
                        </a:rPr>
                        <a:t>1ST QTR</a:t>
                      </a:r>
                      <a:endParaRPr lang="en-US" sz="1100" b="0" i="0" u="none" strike="noStrike" dirty="0">
                        <a:solidFill>
                          <a:srgbClr val="000000"/>
                        </a:solidFill>
                        <a:effectLst/>
                        <a:latin typeface="Calibri"/>
                      </a:endParaRPr>
                    </a:p>
                  </a:txBody>
                  <a:tcPr marL="9525" marR="9525" marT="9525" marB="0" anchor="b"/>
                </a:tc>
              </a:tr>
              <a:tr h="228600">
                <a:tc>
                  <a:txBody>
                    <a:bodyPr/>
                    <a:lstStyle/>
                    <a:p>
                      <a:pPr algn="l" fontAlgn="b"/>
                      <a:r>
                        <a:rPr lang="en-US" sz="1100" u="none" strike="noStrike">
                          <a:effectLst/>
                        </a:rPr>
                        <a:t>II MARDIV</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a:effectLst/>
                        </a:rPr>
                        <a:t>96.00%</a:t>
                      </a:r>
                      <a:endParaRPr lang="en-US" sz="1100" b="0" i="0" u="none" strike="noStrike">
                        <a:solidFill>
                          <a:srgbClr val="000000"/>
                        </a:solidFill>
                        <a:effectLst/>
                        <a:latin typeface="Calibri"/>
                      </a:endParaRPr>
                    </a:p>
                  </a:txBody>
                  <a:tcPr marL="9525" marR="9525" marT="9525" marB="0" anchor="b"/>
                </a:tc>
              </a:tr>
              <a:tr h="228600">
                <a:tc>
                  <a:txBody>
                    <a:bodyPr/>
                    <a:lstStyle/>
                    <a:p>
                      <a:pPr algn="l" fontAlgn="b"/>
                      <a:r>
                        <a:rPr lang="en-US" sz="1100" u="none" strike="noStrike">
                          <a:effectLst/>
                        </a:rPr>
                        <a:t>II MLG</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a:effectLst/>
                        </a:rPr>
                        <a:t>80.00%</a:t>
                      </a:r>
                      <a:endParaRPr lang="en-US" sz="1100" b="0" i="0" u="none" strike="noStrike">
                        <a:solidFill>
                          <a:srgbClr val="000000"/>
                        </a:solidFill>
                        <a:effectLst/>
                        <a:latin typeface="Calibri"/>
                      </a:endParaRPr>
                    </a:p>
                  </a:txBody>
                  <a:tcPr marL="9525" marR="9525" marT="9525" marB="0" anchor="b"/>
                </a:tc>
              </a:tr>
              <a:tr h="228600">
                <a:tc>
                  <a:txBody>
                    <a:bodyPr/>
                    <a:lstStyle/>
                    <a:p>
                      <a:pPr algn="l" fontAlgn="b"/>
                      <a:r>
                        <a:rPr lang="en-US" sz="1100" u="none" strike="noStrike">
                          <a:effectLst/>
                        </a:rPr>
                        <a:t>II MAW</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a:effectLst/>
                        </a:rPr>
                        <a:t>100.00%</a:t>
                      </a:r>
                      <a:endParaRPr lang="en-US" sz="1100" b="0" i="0" u="none" strike="noStrike">
                        <a:solidFill>
                          <a:srgbClr val="000000"/>
                        </a:solidFill>
                        <a:effectLst/>
                        <a:latin typeface="Calibri"/>
                      </a:endParaRPr>
                    </a:p>
                  </a:txBody>
                  <a:tcPr marL="9525" marR="9525" marT="9525" marB="0" anchor="b"/>
                </a:tc>
              </a:tr>
              <a:tr h="228600">
                <a:tc>
                  <a:txBody>
                    <a:bodyPr/>
                    <a:lstStyle/>
                    <a:p>
                      <a:pPr algn="l" fontAlgn="b"/>
                      <a:r>
                        <a:rPr lang="en-US" sz="1100" u="none" strike="noStrike">
                          <a:effectLst/>
                        </a:rPr>
                        <a:t>II MHG</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a:effectLst/>
                        </a:rPr>
                        <a:t>97.00%</a:t>
                      </a:r>
                      <a:endParaRPr lang="en-US" sz="1100" b="0" i="0" u="none" strike="noStrike">
                        <a:solidFill>
                          <a:srgbClr val="000000"/>
                        </a:solidFill>
                        <a:effectLst/>
                        <a:latin typeface="Calibri"/>
                      </a:endParaRPr>
                    </a:p>
                  </a:txBody>
                  <a:tcPr marL="9525" marR="9525" marT="9525" marB="0" anchor="b"/>
                </a:tc>
              </a:tr>
              <a:tr h="228600">
                <a:tc>
                  <a:txBody>
                    <a:bodyPr/>
                    <a:lstStyle/>
                    <a:p>
                      <a:pPr algn="l" fontAlgn="b"/>
                      <a:r>
                        <a:rPr lang="en-US" sz="1100" u="none" strike="noStrike">
                          <a:effectLst/>
                        </a:rPr>
                        <a:t>CBIRF</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a:effectLst/>
                        </a:rPr>
                        <a:t>95.00%</a:t>
                      </a:r>
                      <a:endParaRPr lang="en-US" sz="1100" b="0" i="0" u="none" strike="noStrike">
                        <a:solidFill>
                          <a:srgbClr val="000000"/>
                        </a:solidFill>
                        <a:effectLst/>
                        <a:latin typeface="Calibri"/>
                      </a:endParaRPr>
                    </a:p>
                  </a:txBody>
                  <a:tcPr marL="9525" marR="9525" marT="9525" marB="0" anchor="b"/>
                </a:tc>
              </a:tr>
              <a:tr h="228600">
                <a:tc>
                  <a:txBody>
                    <a:bodyPr/>
                    <a:lstStyle/>
                    <a:p>
                      <a:pPr algn="l" fontAlgn="b"/>
                      <a:r>
                        <a:rPr lang="en-US" sz="1100" u="none" strike="noStrike">
                          <a:effectLst/>
                        </a:rPr>
                        <a:t>MCSFR</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a:effectLst/>
                        </a:rPr>
                        <a:t>100.00%</a:t>
                      </a:r>
                      <a:endParaRPr lang="en-US" sz="1100" b="0" i="0" u="none" strike="noStrike">
                        <a:solidFill>
                          <a:srgbClr val="000000"/>
                        </a:solidFill>
                        <a:effectLst/>
                        <a:latin typeface="Calibri"/>
                      </a:endParaRPr>
                    </a:p>
                  </a:txBody>
                  <a:tcPr marL="9525" marR="9525" marT="9525" marB="0" anchor="b"/>
                </a:tc>
              </a:tr>
              <a:tr h="228600">
                <a:tc>
                  <a:txBody>
                    <a:bodyPr/>
                    <a:lstStyle/>
                    <a:p>
                      <a:pPr algn="l" fontAlgn="b"/>
                      <a:r>
                        <a:rPr lang="en-US" sz="1100" u="none" strike="noStrike">
                          <a:effectLst/>
                        </a:rPr>
                        <a:t>II MEF (total)</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dirty="0">
                          <a:effectLst/>
                        </a:rPr>
                        <a:t>93.00%</a:t>
                      </a:r>
                      <a:endParaRPr lang="en-US" sz="1100" b="0" i="0" u="none" strike="noStrike" dirty="0">
                        <a:solidFill>
                          <a:srgbClr val="000000"/>
                        </a:solidFill>
                        <a:effectLst/>
                        <a:latin typeface="Calibri"/>
                      </a:endParaRPr>
                    </a:p>
                  </a:txBody>
                  <a:tcPr marL="9525" marR="9525" marT="9525" marB="0" anchor="b"/>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746664068"/>
              </p:ext>
            </p:extLst>
          </p:nvPr>
        </p:nvGraphicFramePr>
        <p:xfrm>
          <a:off x="5867400" y="1447798"/>
          <a:ext cx="1600200" cy="1828801"/>
        </p:xfrm>
        <a:graphic>
          <a:graphicData uri="http://schemas.openxmlformats.org/drawingml/2006/table">
            <a:tbl>
              <a:tblPr>
                <a:tableStyleId>{5C22544A-7EE6-4342-B048-85BDC9FD1C3A}</a:tableStyleId>
              </a:tblPr>
              <a:tblGrid>
                <a:gridCol w="938048"/>
                <a:gridCol w="662152"/>
              </a:tblGrid>
              <a:tr h="324646">
                <a:tc>
                  <a:txBody>
                    <a:bodyPr/>
                    <a:lstStyle/>
                    <a:p>
                      <a:pPr algn="l" fontAlgn="b"/>
                      <a:r>
                        <a:rPr lang="en-US" sz="1100" b="0" i="0" u="none" strike="noStrike" dirty="0" smtClean="0">
                          <a:solidFill>
                            <a:srgbClr val="000000"/>
                          </a:solidFill>
                          <a:effectLst/>
                          <a:latin typeface="Calibri"/>
                        </a:rPr>
                        <a:t>   </a:t>
                      </a:r>
                      <a:r>
                        <a:rPr lang="en-US" sz="1400" b="0" i="0" u="none" strike="noStrike" dirty="0" smtClean="0">
                          <a:solidFill>
                            <a:srgbClr val="000000"/>
                          </a:solidFill>
                          <a:effectLst/>
                          <a:latin typeface="Calibri"/>
                        </a:rPr>
                        <a:t>III MEF</a:t>
                      </a:r>
                      <a:endParaRPr lang="en-US" sz="1100" b="0" i="0" u="none" strike="noStrike" dirty="0">
                        <a:solidFill>
                          <a:srgbClr val="000000"/>
                        </a:solidFill>
                        <a:effectLst/>
                        <a:latin typeface="Calibri"/>
                      </a:endParaRPr>
                    </a:p>
                  </a:txBody>
                  <a:tcPr marL="9525" marR="9525" marT="9525" marB="0" anchor="b"/>
                </a:tc>
                <a:tc>
                  <a:txBody>
                    <a:bodyPr/>
                    <a:lstStyle/>
                    <a:p>
                      <a:pPr algn="l" fontAlgn="b"/>
                      <a:r>
                        <a:rPr lang="en-US" sz="1100" u="none" strike="noStrike">
                          <a:effectLst/>
                        </a:rPr>
                        <a:t>1ST QTR</a:t>
                      </a:r>
                      <a:endParaRPr lang="en-US" sz="1100" b="0" i="0" u="none" strike="noStrike">
                        <a:solidFill>
                          <a:srgbClr val="000000"/>
                        </a:solidFill>
                        <a:effectLst/>
                        <a:latin typeface="Calibri"/>
                      </a:endParaRPr>
                    </a:p>
                  </a:txBody>
                  <a:tcPr marL="9525" marR="9525" marT="9525" marB="0" anchor="b"/>
                </a:tc>
              </a:tr>
              <a:tr h="300831">
                <a:tc>
                  <a:txBody>
                    <a:bodyPr/>
                    <a:lstStyle/>
                    <a:p>
                      <a:pPr algn="l" fontAlgn="b"/>
                      <a:r>
                        <a:rPr lang="en-US" sz="1100" u="none" strike="noStrike">
                          <a:effectLst/>
                        </a:rPr>
                        <a:t>III MARDIV</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a:effectLst/>
                        </a:rPr>
                        <a:t>75.40%</a:t>
                      </a:r>
                      <a:endParaRPr lang="en-US" sz="1100" b="0" i="0" u="none" strike="noStrike">
                        <a:solidFill>
                          <a:srgbClr val="000000"/>
                        </a:solidFill>
                        <a:effectLst/>
                        <a:latin typeface="Calibri"/>
                      </a:endParaRPr>
                    </a:p>
                  </a:txBody>
                  <a:tcPr marL="9525" marR="9525" marT="9525" marB="0" anchor="b"/>
                </a:tc>
              </a:tr>
              <a:tr h="300831">
                <a:tc>
                  <a:txBody>
                    <a:bodyPr/>
                    <a:lstStyle/>
                    <a:p>
                      <a:pPr algn="l" fontAlgn="b"/>
                      <a:r>
                        <a:rPr lang="en-US" sz="1100" u="none" strike="noStrike">
                          <a:effectLst/>
                        </a:rPr>
                        <a:t>III MLG</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a:effectLst/>
                        </a:rPr>
                        <a:t>95.45%</a:t>
                      </a:r>
                      <a:endParaRPr lang="en-US" sz="1100" b="0" i="0" u="none" strike="noStrike">
                        <a:solidFill>
                          <a:srgbClr val="000000"/>
                        </a:solidFill>
                        <a:effectLst/>
                        <a:latin typeface="Calibri"/>
                      </a:endParaRPr>
                    </a:p>
                  </a:txBody>
                  <a:tcPr marL="9525" marR="9525" marT="9525" marB="0" anchor="b"/>
                </a:tc>
              </a:tr>
              <a:tr h="300831">
                <a:tc>
                  <a:txBody>
                    <a:bodyPr/>
                    <a:lstStyle/>
                    <a:p>
                      <a:pPr algn="l" fontAlgn="b"/>
                      <a:r>
                        <a:rPr lang="en-US" sz="1100" u="none" strike="noStrike">
                          <a:effectLst/>
                        </a:rPr>
                        <a:t>I MAW</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a:effectLst/>
                        </a:rPr>
                        <a:t>96.30%</a:t>
                      </a:r>
                      <a:endParaRPr lang="en-US" sz="1100" b="0" i="0" u="none" strike="noStrike">
                        <a:solidFill>
                          <a:srgbClr val="000000"/>
                        </a:solidFill>
                        <a:effectLst/>
                        <a:latin typeface="Calibri"/>
                      </a:endParaRPr>
                    </a:p>
                  </a:txBody>
                  <a:tcPr marL="9525" marR="9525" marT="9525" marB="0" anchor="b"/>
                </a:tc>
              </a:tr>
              <a:tr h="300831">
                <a:tc>
                  <a:txBody>
                    <a:bodyPr/>
                    <a:lstStyle/>
                    <a:p>
                      <a:pPr algn="l" fontAlgn="b"/>
                      <a:r>
                        <a:rPr lang="en-US" sz="1100" u="none" strike="noStrike">
                          <a:effectLst/>
                        </a:rPr>
                        <a:t>III MHG</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a:effectLst/>
                        </a:rPr>
                        <a:t>83.33%</a:t>
                      </a:r>
                      <a:endParaRPr lang="en-US" sz="1100" b="0" i="0" u="none" strike="noStrike">
                        <a:solidFill>
                          <a:srgbClr val="000000"/>
                        </a:solidFill>
                        <a:effectLst/>
                        <a:latin typeface="Calibri"/>
                      </a:endParaRPr>
                    </a:p>
                  </a:txBody>
                  <a:tcPr marL="9525" marR="9525" marT="9525" marB="0" anchor="b"/>
                </a:tc>
              </a:tr>
              <a:tr h="300831">
                <a:tc>
                  <a:txBody>
                    <a:bodyPr/>
                    <a:lstStyle/>
                    <a:p>
                      <a:pPr algn="l" fontAlgn="b"/>
                      <a:r>
                        <a:rPr lang="en-US" sz="1100" u="none" strike="noStrike">
                          <a:effectLst/>
                        </a:rPr>
                        <a:t>III MEF (total)</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dirty="0">
                          <a:effectLst/>
                        </a:rPr>
                        <a:t>87.86%</a:t>
                      </a:r>
                      <a:endParaRPr lang="en-US" sz="1100" b="0" i="0" u="none" strike="noStrike" dirty="0">
                        <a:solidFill>
                          <a:srgbClr val="000000"/>
                        </a:solidFill>
                        <a:effectLst/>
                        <a:latin typeface="Calibri"/>
                      </a:endParaRPr>
                    </a:p>
                  </a:txBody>
                  <a:tcPr marL="9525" marR="9525" marT="9525" marB="0" anchor="b"/>
                </a:tc>
              </a:tr>
            </a:tbl>
          </a:graphicData>
        </a:graphic>
      </p:graphicFrame>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066800" cy="1066800"/>
          </a:xfrm>
          <a:prstGeom prst="rect">
            <a:avLst/>
          </a:prstGeom>
        </p:spPr>
      </p:pic>
    </p:spTree>
    <p:extLst>
      <p:ext uri="{BB962C8B-B14F-4D97-AF65-F5344CB8AC3E}">
        <p14:creationId xmlns:p14="http://schemas.microsoft.com/office/powerpoint/2010/main" val="12619303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533400" y="0"/>
            <a:ext cx="8142288" cy="1143000"/>
          </a:xfrm>
        </p:spPr>
        <p:txBody>
          <a:bodyPr/>
          <a:lstStyle/>
          <a:p>
            <a:pPr>
              <a:defRPr/>
            </a:pPr>
            <a:r>
              <a:rPr lang="en-US" dirty="0" smtClean="0"/>
              <a:t>Garrison Med Home Port </a:t>
            </a:r>
          </a:p>
        </p:txBody>
      </p:sp>
      <p:sp>
        <p:nvSpPr>
          <p:cNvPr id="25603" name="TextBox 25"/>
          <p:cNvSpPr txBox="1">
            <a:spLocks noChangeArrowheads="1"/>
          </p:cNvSpPr>
          <p:nvPr/>
        </p:nvSpPr>
        <p:spPr bwMode="auto">
          <a:xfrm>
            <a:off x="6765925" y="1589088"/>
            <a:ext cx="1935163"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800">
                <a:solidFill>
                  <a:schemeClr val="tx1"/>
                </a:solidFill>
                <a:latin typeface="Arial" pitchFamily="34" charset="0"/>
              </a:defRPr>
            </a:lvl1pPr>
            <a:lvl2pPr marL="742950" indent="-285750" eaLnBrk="0" hangingPunct="0">
              <a:defRPr sz="3800">
                <a:solidFill>
                  <a:schemeClr val="tx1"/>
                </a:solidFill>
                <a:latin typeface="Arial" pitchFamily="34" charset="0"/>
              </a:defRPr>
            </a:lvl2pPr>
            <a:lvl3pPr marL="1143000" indent="-228600" eaLnBrk="0" hangingPunct="0">
              <a:defRPr sz="3800">
                <a:solidFill>
                  <a:schemeClr val="tx1"/>
                </a:solidFill>
                <a:latin typeface="Arial" pitchFamily="34" charset="0"/>
              </a:defRPr>
            </a:lvl3pPr>
            <a:lvl4pPr marL="1600200" indent="-228600" eaLnBrk="0" hangingPunct="0">
              <a:defRPr sz="3800">
                <a:solidFill>
                  <a:schemeClr val="tx1"/>
                </a:solidFill>
                <a:latin typeface="Arial" pitchFamily="34" charset="0"/>
              </a:defRPr>
            </a:lvl4pPr>
            <a:lvl5pPr marL="2057400" indent="-228600" eaLnBrk="0" hangingPunct="0">
              <a:defRPr sz="3800">
                <a:solidFill>
                  <a:schemeClr val="tx1"/>
                </a:solidFill>
                <a:latin typeface="Arial" pitchFamily="34" charset="0"/>
              </a:defRPr>
            </a:lvl5pPr>
            <a:lvl6pPr marL="2514600" indent="-228600" eaLnBrk="0" fontAlgn="base" hangingPunct="0">
              <a:spcBef>
                <a:spcPct val="0"/>
              </a:spcBef>
              <a:spcAft>
                <a:spcPct val="0"/>
              </a:spcAft>
              <a:defRPr sz="3800">
                <a:solidFill>
                  <a:schemeClr val="tx1"/>
                </a:solidFill>
                <a:latin typeface="Arial" pitchFamily="34" charset="0"/>
              </a:defRPr>
            </a:lvl6pPr>
            <a:lvl7pPr marL="2971800" indent="-228600" eaLnBrk="0" fontAlgn="base" hangingPunct="0">
              <a:spcBef>
                <a:spcPct val="0"/>
              </a:spcBef>
              <a:spcAft>
                <a:spcPct val="0"/>
              </a:spcAft>
              <a:defRPr sz="3800">
                <a:solidFill>
                  <a:schemeClr val="tx1"/>
                </a:solidFill>
                <a:latin typeface="Arial" pitchFamily="34" charset="0"/>
              </a:defRPr>
            </a:lvl7pPr>
            <a:lvl8pPr marL="3429000" indent="-228600" eaLnBrk="0" fontAlgn="base" hangingPunct="0">
              <a:spcBef>
                <a:spcPct val="0"/>
              </a:spcBef>
              <a:spcAft>
                <a:spcPct val="0"/>
              </a:spcAft>
              <a:defRPr sz="3800">
                <a:solidFill>
                  <a:schemeClr val="tx1"/>
                </a:solidFill>
                <a:latin typeface="Arial" pitchFamily="34" charset="0"/>
              </a:defRPr>
            </a:lvl8pPr>
            <a:lvl9pPr marL="3886200" indent="-228600" eaLnBrk="0" fontAlgn="base" hangingPunct="0">
              <a:spcBef>
                <a:spcPct val="0"/>
              </a:spcBef>
              <a:spcAft>
                <a:spcPct val="0"/>
              </a:spcAft>
              <a:defRPr sz="3800">
                <a:solidFill>
                  <a:schemeClr val="tx1"/>
                </a:solidFill>
                <a:latin typeface="Arial" pitchFamily="34" charset="0"/>
              </a:defRPr>
            </a:lvl9pPr>
          </a:lstStyle>
          <a:p>
            <a:pPr algn="ctr" eaLnBrk="1" hangingPunct="1"/>
            <a:r>
              <a:rPr lang="en-US" sz="1600"/>
              <a:t>Equivalent to 4 providers</a:t>
            </a:r>
          </a:p>
          <a:p>
            <a:pPr algn="ctr" eaLnBrk="1" hangingPunct="1"/>
            <a:r>
              <a:rPr lang="en-US" sz="1600"/>
              <a:t>(not bodies)</a:t>
            </a:r>
          </a:p>
        </p:txBody>
      </p:sp>
      <p:sp>
        <p:nvSpPr>
          <p:cNvPr id="25604" name="TextBox 26"/>
          <p:cNvSpPr txBox="1">
            <a:spLocks noChangeArrowheads="1"/>
          </p:cNvSpPr>
          <p:nvPr/>
        </p:nvSpPr>
        <p:spPr bwMode="auto">
          <a:xfrm>
            <a:off x="6997700" y="4648200"/>
            <a:ext cx="13843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800">
                <a:solidFill>
                  <a:schemeClr val="tx1"/>
                </a:solidFill>
                <a:latin typeface="Arial" pitchFamily="34" charset="0"/>
              </a:defRPr>
            </a:lvl1pPr>
            <a:lvl2pPr marL="742950" indent="-285750" eaLnBrk="0" hangingPunct="0">
              <a:defRPr sz="3800">
                <a:solidFill>
                  <a:schemeClr val="tx1"/>
                </a:solidFill>
                <a:latin typeface="Arial" pitchFamily="34" charset="0"/>
              </a:defRPr>
            </a:lvl2pPr>
            <a:lvl3pPr marL="1143000" indent="-228600" eaLnBrk="0" hangingPunct="0">
              <a:defRPr sz="3800">
                <a:solidFill>
                  <a:schemeClr val="tx1"/>
                </a:solidFill>
                <a:latin typeface="Arial" pitchFamily="34" charset="0"/>
              </a:defRPr>
            </a:lvl3pPr>
            <a:lvl4pPr marL="1600200" indent="-228600" eaLnBrk="0" hangingPunct="0">
              <a:defRPr sz="3800">
                <a:solidFill>
                  <a:schemeClr val="tx1"/>
                </a:solidFill>
                <a:latin typeface="Arial" pitchFamily="34" charset="0"/>
              </a:defRPr>
            </a:lvl4pPr>
            <a:lvl5pPr marL="2057400" indent="-228600" eaLnBrk="0" hangingPunct="0">
              <a:defRPr sz="3800">
                <a:solidFill>
                  <a:schemeClr val="tx1"/>
                </a:solidFill>
                <a:latin typeface="Arial" pitchFamily="34" charset="0"/>
              </a:defRPr>
            </a:lvl5pPr>
            <a:lvl6pPr marL="2514600" indent="-228600" eaLnBrk="0" fontAlgn="base" hangingPunct="0">
              <a:spcBef>
                <a:spcPct val="0"/>
              </a:spcBef>
              <a:spcAft>
                <a:spcPct val="0"/>
              </a:spcAft>
              <a:defRPr sz="3800">
                <a:solidFill>
                  <a:schemeClr val="tx1"/>
                </a:solidFill>
                <a:latin typeface="Arial" pitchFamily="34" charset="0"/>
              </a:defRPr>
            </a:lvl6pPr>
            <a:lvl7pPr marL="2971800" indent="-228600" eaLnBrk="0" fontAlgn="base" hangingPunct="0">
              <a:spcBef>
                <a:spcPct val="0"/>
              </a:spcBef>
              <a:spcAft>
                <a:spcPct val="0"/>
              </a:spcAft>
              <a:defRPr sz="3800">
                <a:solidFill>
                  <a:schemeClr val="tx1"/>
                </a:solidFill>
                <a:latin typeface="Arial" pitchFamily="34" charset="0"/>
              </a:defRPr>
            </a:lvl7pPr>
            <a:lvl8pPr marL="3429000" indent="-228600" eaLnBrk="0" fontAlgn="base" hangingPunct="0">
              <a:spcBef>
                <a:spcPct val="0"/>
              </a:spcBef>
              <a:spcAft>
                <a:spcPct val="0"/>
              </a:spcAft>
              <a:defRPr sz="3800">
                <a:solidFill>
                  <a:schemeClr val="tx1"/>
                </a:solidFill>
                <a:latin typeface="Arial" pitchFamily="34" charset="0"/>
              </a:defRPr>
            </a:lvl8pPr>
            <a:lvl9pPr marL="3886200" indent="-228600" eaLnBrk="0" fontAlgn="base" hangingPunct="0">
              <a:spcBef>
                <a:spcPct val="0"/>
              </a:spcBef>
              <a:spcAft>
                <a:spcPct val="0"/>
              </a:spcAft>
              <a:defRPr sz="3800">
                <a:solidFill>
                  <a:schemeClr val="tx1"/>
                </a:solidFill>
                <a:latin typeface="Arial" pitchFamily="34" charset="0"/>
              </a:defRPr>
            </a:lvl9pPr>
          </a:lstStyle>
          <a:p>
            <a:pPr algn="ctr" eaLnBrk="1" hangingPunct="1"/>
            <a:r>
              <a:rPr lang="en-US" sz="1600"/>
              <a:t>1 clerk</a:t>
            </a:r>
          </a:p>
        </p:txBody>
      </p:sp>
      <p:sp>
        <p:nvSpPr>
          <p:cNvPr id="25605" name="TextBox 27"/>
          <p:cNvSpPr txBox="1">
            <a:spLocks noChangeArrowheads="1"/>
          </p:cNvSpPr>
          <p:nvPr/>
        </p:nvSpPr>
        <p:spPr bwMode="auto">
          <a:xfrm>
            <a:off x="6997700" y="3719513"/>
            <a:ext cx="1460500"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800">
                <a:solidFill>
                  <a:schemeClr val="tx1"/>
                </a:solidFill>
                <a:latin typeface="Arial" pitchFamily="34" charset="0"/>
              </a:defRPr>
            </a:lvl1pPr>
            <a:lvl2pPr marL="742950" indent="-285750" eaLnBrk="0" hangingPunct="0">
              <a:defRPr sz="3800">
                <a:solidFill>
                  <a:schemeClr val="tx1"/>
                </a:solidFill>
                <a:latin typeface="Arial" pitchFamily="34" charset="0"/>
              </a:defRPr>
            </a:lvl2pPr>
            <a:lvl3pPr marL="1143000" indent="-228600" eaLnBrk="0" hangingPunct="0">
              <a:defRPr sz="3800">
                <a:solidFill>
                  <a:schemeClr val="tx1"/>
                </a:solidFill>
                <a:latin typeface="Arial" pitchFamily="34" charset="0"/>
              </a:defRPr>
            </a:lvl3pPr>
            <a:lvl4pPr marL="1600200" indent="-228600" eaLnBrk="0" hangingPunct="0">
              <a:defRPr sz="3800">
                <a:solidFill>
                  <a:schemeClr val="tx1"/>
                </a:solidFill>
                <a:latin typeface="Arial" pitchFamily="34" charset="0"/>
              </a:defRPr>
            </a:lvl4pPr>
            <a:lvl5pPr marL="2057400" indent="-228600" eaLnBrk="0" hangingPunct="0">
              <a:defRPr sz="3800">
                <a:solidFill>
                  <a:schemeClr val="tx1"/>
                </a:solidFill>
                <a:latin typeface="Arial" pitchFamily="34" charset="0"/>
              </a:defRPr>
            </a:lvl5pPr>
            <a:lvl6pPr marL="2514600" indent="-228600" eaLnBrk="0" fontAlgn="base" hangingPunct="0">
              <a:spcBef>
                <a:spcPct val="0"/>
              </a:spcBef>
              <a:spcAft>
                <a:spcPct val="0"/>
              </a:spcAft>
              <a:defRPr sz="3800">
                <a:solidFill>
                  <a:schemeClr val="tx1"/>
                </a:solidFill>
                <a:latin typeface="Arial" pitchFamily="34" charset="0"/>
              </a:defRPr>
            </a:lvl6pPr>
            <a:lvl7pPr marL="2971800" indent="-228600" eaLnBrk="0" fontAlgn="base" hangingPunct="0">
              <a:spcBef>
                <a:spcPct val="0"/>
              </a:spcBef>
              <a:spcAft>
                <a:spcPct val="0"/>
              </a:spcAft>
              <a:defRPr sz="3800">
                <a:solidFill>
                  <a:schemeClr val="tx1"/>
                </a:solidFill>
                <a:latin typeface="Arial" pitchFamily="34" charset="0"/>
              </a:defRPr>
            </a:lvl7pPr>
            <a:lvl8pPr marL="3429000" indent="-228600" eaLnBrk="0" fontAlgn="base" hangingPunct="0">
              <a:spcBef>
                <a:spcPct val="0"/>
              </a:spcBef>
              <a:spcAft>
                <a:spcPct val="0"/>
              </a:spcAft>
              <a:defRPr sz="3800">
                <a:solidFill>
                  <a:schemeClr val="tx1"/>
                </a:solidFill>
                <a:latin typeface="Arial" pitchFamily="34" charset="0"/>
              </a:defRPr>
            </a:lvl8pPr>
            <a:lvl9pPr marL="3886200" indent="-228600" eaLnBrk="0" fontAlgn="base" hangingPunct="0">
              <a:spcBef>
                <a:spcPct val="0"/>
              </a:spcBef>
              <a:spcAft>
                <a:spcPct val="0"/>
              </a:spcAft>
              <a:defRPr sz="3800">
                <a:solidFill>
                  <a:schemeClr val="tx1"/>
                </a:solidFill>
                <a:latin typeface="Arial" pitchFamily="34" charset="0"/>
              </a:defRPr>
            </a:lvl9pPr>
          </a:lstStyle>
          <a:p>
            <a:pPr algn="ctr" eaLnBrk="1" hangingPunct="1"/>
            <a:r>
              <a:rPr lang="en-US" sz="1600"/>
              <a:t>10 corpsman </a:t>
            </a:r>
          </a:p>
          <a:p>
            <a:pPr algn="ctr" eaLnBrk="1" hangingPunct="1"/>
            <a:endParaRPr lang="en-US" sz="1600"/>
          </a:p>
        </p:txBody>
      </p:sp>
      <p:sp>
        <p:nvSpPr>
          <p:cNvPr id="25606" name="TextBox 28"/>
          <p:cNvSpPr txBox="1">
            <a:spLocks noChangeArrowheads="1"/>
          </p:cNvSpPr>
          <p:nvPr/>
        </p:nvSpPr>
        <p:spPr bwMode="auto">
          <a:xfrm>
            <a:off x="6973888" y="2819400"/>
            <a:ext cx="1331912"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800">
                <a:solidFill>
                  <a:schemeClr val="tx1"/>
                </a:solidFill>
                <a:latin typeface="Arial" pitchFamily="34" charset="0"/>
              </a:defRPr>
            </a:lvl1pPr>
            <a:lvl2pPr marL="742950" indent="-285750" eaLnBrk="0" hangingPunct="0">
              <a:defRPr sz="3800">
                <a:solidFill>
                  <a:schemeClr val="tx1"/>
                </a:solidFill>
                <a:latin typeface="Arial" pitchFamily="34" charset="0"/>
              </a:defRPr>
            </a:lvl2pPr>
            <a:lvl3pPr marL="1143000" indent="-228600" eaLnBrk="0" hangingPunct="0">
              <a:defRPr sz="3800">
                <a:solidFill>
                  <a:schemeClr val="tx1"/>
                </a:solidFill>
                <a:latin typeface="Arial" pitchFamily="34" charset="0"/>
              </a:defRPr>
            </a:lvl3pPr>
            <a:lvl4pPr marL="1600200" indent="-228600" eaLnBrk="0" hangingPunct="0">
              <a:defRPr sz="3800">
                <a:solidFill>
                  <a:schemeClr val="tx1"/>
                </a:solidFill>
                <a:latin typeface="Arial" pitchFamily="34" charset="0"/>
              </a:defRPr>
            </a:lvl4pPr>
            <a:lvl5pPr marL="2057400" indent="-228600" eaLnBrk="0" hangingPunct="0">
              <a:defRPr sz="3800">
                <a:solidFill>
                  <a:schemeClr val="tx1"/>
                </a:solidFill>
                <a:latin typeface="Arial" pitchFamily="34" charset="0"/>
              </a:defRPr>
            </a:lvl5pPr>
            <a:lvl6pPr marL="2514600" indent="-228600" eaLnBrk="0" fontAlgn="base" hangingPunct="0">
              <a:spcBef>
                <a:spcPct val="0"/>
              </a:spcBef>
              <a:spcAft>
                <a:spcPct val="0"/>
              </a:spcAft>
              <a:defRPr sz="3800">
                <a:solidFill>
                  <a:schemeClr val="tx1"/>
                </a:solidFill>
                <a:latin typeface="Arial" pitchFamily="34" charset="0"/>
              </a:defRPr>
            </a:lvl6pPr>
            <a:lvl7pPr marL="2971800" indent="-228600" eaLnBrk="0" fontAlgn="base" hangingPunct="0">
              <a:spcBef>
                <a:spcPct val="0"/>
              </a:spcBef>
              <a:spcAft>
                <a:spcPct val="0"/>
              </a:spcAft>
              <a:defRPr sz="3800">
                <a:solidFill>
                  <a:schemeClr val="tx1"/>
                </a:solidFill>
                <a:latin typeface="Arial" pitchFamily="34" charset="0"/>
              </a:defRPr>
            </a:lvl7pPr>
            <a:lvl8pPr marL="3429000" indent="-228600" eaLnBrk="0" fontAlgn="base" hangingPunct="0">
              <a:spcBef>
                <a:spcPct val="0"/>
              </a:spcBef>
              <a:spcAft>
                <a:spcPct val="0"/>
              </a:spcAft>
              <a:defRPr sz="3800">
                <a:solidFill>
                  <a:schemeClr val="tx1"/>
                </a:solidFill>
                <a:latin typeface="Arial" pitchFamily="34" charset="0"/>
              </a:defRPr>
            </a:lvl8pPr>
            <a:lvl9pPr marL="3886200" indent="-228600" eaLnBrk="0" fontAlgn="base" hangingPunct="0">
              <a:spcBef>
                <a:spcPct val="0"/>
              </a:spcBef>
              <a:spcAft>
                <a:spcPct val="0"/>
              </a:spcAft>
              <a:defRPr sz="3800">
                <a:solidFill>
                  <a:schemeClr val="tx1"/>
                </a:solidFill>
                <a:latin typeface="Arial" pitchFamily="34" charset="0"/>
              </a:defRPr>
            </a:lvl9pPr>
          </a:lstStyle>
          <a:p>
            <a:pPr algn="ctr" eaLnBrk="1" hangingPunct="1"/>
            <a:r>
              <a:rPr lang="en-US" sz="1600"/>
              <a:t>1 nurse</a:t>
            </a:r>
          </a:p>
          <a:p>
            <a:pPr algn="ctr" eaLnBrk="1" hangingPunct="1"/>
            <a:r>
              <a:rPr lang="en-US" sz="1600"/>
              <a:t>1 LVN</a:t>
            </a:r>
          </a:p>
        </p:txBody>
      </p:sp>
      <p:sp>
        <p:nvSpPr>
          <p:cNvPr id="25607" name="TextBox 24"/>
          <p:cNvSpPr txBox="1">
            <a:spLocks noChangeArrowheads="1"/>
          </p:cNvSpPr>
          <p:nvPr/>
        </p:nvSpPr>
        <p:spPr bwMode="auto">
          <a:xfrm>
            <a:off x="1236663" y="1901825"/>
            <a:ext cx="7874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3800">
                <a:solidFill>
                  <a:schemeClr val="tx1"/>
                </a:solidFill>
                <a:latin typeface="Arial" pitchFamily="34" charset="0"/>
              </a:defRPr>
            </a:lvl1pPr>
            <a:lvl2pPr marL="742950" indent="-285750" eaLnBrk="0" hangingPunct="0">
              <a:defRPr sz="3800">
                <a:solidFill>
                  <a:schemeClr val="tx1"/>
                </a:solidFill>
                <a:latin typeface="Arial" pitchFamily="34" charset="0"/>
              </a:defRPr>
            </a:lvl2pPr>
            <a:lvl3pPr marL="1143000" indent="-228600" eaLnBrk="0" hangingPunct="0">
              <a:defRPr sz="3800">
                <a:solidFill>
                  <a:schemeClr val="tx1"/>
                </a:solidFill>
                <a:latin typeface="Arial" pitchFamily="34" charset="0"/>
              </a:defRPr>
            </a:lvl3pPr>
            <a:lvl4pPr marL="1600200" indent="-228600" eaLnBrk="0" hangingPunct="0">
              <a:defRPr sz="3800">
                <a:solidFill>
                  <a:schemeClr val="tx1"/>
                </a:solidFill>
                <a:latin typeface="Arial" pitchFamily="34" charset="0"/>
              </a:defRPr>
            </a:lvl4pPr>
            <a:lvl5pPr marL="2057400" indent="-228600" eaLnBrk="0" hangingPunct="0">
              <a:defRPr sz="3800">
                <a:solidFill>
                  <a:schemeClr val="tx1"/>
                </a:solidFill>
                <a:latin typeface="Arial" pitchFamily="34" charset="0"/>
              </a:defRPr>
            </a:lvl5pPr>
            <a:lvl6pPr marL="2514600" indent="-228600" eaLnBrk="0" fontAlgn="base" hangingPunct="0">
              <a:spcBef>
                <a:spcPct val="0"/>
              </a:spcBef>
              <a:spcAft>
                <a:spcPct val="0"/>
              </a:spcAft>
              <a:defRPr sz="3800">
                <a:solidFill>
                  <a:schemeClr val="tx1"/>
                </a:solidFill>
                <a:latin typeface="Arial" pitchFamily="34" charset="0"/>
              </a:defRPr>
            </a:lvl6pPr>
            <a:lvl7pPr marL="2971800" indent="-228600" eaLnBrk="0" fontAlgn="base" hangingPunct="0">
              <a:spcBef>
                <a:spcPct val="0"/>
              </a:spcBef>
              <a:spcAft>
                <a:spcPct val="0"/>
              </a:spcAft>
              <a:defRPr sz="3800">
                <a:solidFill>
                  <a:schemeClr val="tx1"/>
                </a:solidFill>
                <a:latin typeface="Arial" pitchFamily="34" charset="0"/>
              </a:defRPr>
            </a:lvl7pPr>
            <a:lvl8pPr marL="3429000" indent="-228600" eaLnBrk="0" fontAlgn="base" hangingPunct="0">
              <a:spcBef>
                <a:spcPct val="0"/>
              </a:spcBef>
              <a:spcAft>
                <a:spcPct val="0"/>
              </a:spcAft>
              <a:defRPr sz="3800">
                <a:solidFill>
                  <a:schemeClr val="tx1"/>
                </a:solidFill>
                <a:latin typeface="Arial" pitchFamily="34" charset="0"/>
              </a:defRPr>
            </a:lvl8pPr>
            <a:lvl9pPr marL="3886200" indent="-228600" eaLnBrk="0" fontAlgn="base" hangingPunct="0">
              <a:spcBef>
                <a:spcPct val="0"/>
              </a:spcBef>
              <a:spcAft>
                <a:spcPct val="0"/>
              </a:spcAft>
              <a:defRPr sz="3800">
                <a:solidFill>
                  <a:schemeClr val="tx1"/>
                </a:solidFill>
                <a:latin typeface="Arial" pitchFamily="34" charset="0"/>
              </a:defRPr>
            </a:lvl9pPr>
          </a:lstStyle>
          <a:p>
            <a:pPr eaLnBrk="1" hangingPunct="1"/>
            <a:r>
              <a:rPr lang="en-US" sz="1600"/>
              <a:t>C-FTE</a:t>
            </a:r>
          </a:p>
        </p:txBody>
      </p:sp>
      <p:sp>
        <p:nvSpPr>
          <p:cNvPr id="25608" name="TextBox 26"/>
          <p:cNvSpPr txBox="1">
            <a:spLocks noChangeArrowheads="1"/>
          </p:cNvSpPr>
          <p:nvPr/>
        </p:nvSpPr>
        <p:spPr bwMode="auto">
          <a:xfrm>
            <a:off x="279400" y="3797300"/>
            <a:ext cx="2205038"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800">
                <a:solidFill>
                  <a:schemeClr val="tx1"/>
                </a:solidFill>
                <a:latin typeface="Arial" pitchFamily="34" charset="0"/>
              </a:defRPr>
            </a:lvl1pPr>
            <a:lvl2pPr marL="742950" indent="-285750" eaLnBrk="0" hangingPunct="0">
              <a:defRPr sz="3800">
                <a:solidFill>
                  <a:schemeClr val="tx1"/>
                </a:solidFill>
                <a:latin typeface="Arial" pitchFamily="34" charset="0"/>
              </a:defRPr>
            </a:lvl2pPr>
            <a:lvl3pPr marL="1143000" indent="-228600" eaLnBrk="0" hangingPunct="0">
              <a:defRPr sz="3800">
                <a:solidFill>
                  <a:schemeClr val="tx1"/>
                </a:solidFill>
                <a:latin typeface="Arial" pitchFamily="34" charset="0"/>
              </a:defRPr>
            </a:lvl3pPr>
            <a:lvl4pPr marL="1600200" indent="-228600" eaLnBrk="0" hangingPunct="0">
              <a:defRPr sz="3800">
                <a:solidFill>
                  <a:schemeClr val="tx1"/>
                </a:solidFill>
                <a:latin typeface="Arial" pitchFamily="34" charset="0"/>
              </a:defRPr>
            </a:lvl4pPr>
            <a:lvl5pPr marL="2057400" indent="-228600" eaLnBrk="0" hangingPunct="0">
              <a:defRPr sz="3800">
                <a:solidFill>
                  <a:schemeClr val="tx1"/>
                </a:solidFill>
                <a:latin typeface="Arial" pitchFamily="34" charset="0"/>
              </a:defRPr>
            </a:lvl5pPr>
            <a:lvl6pPr marL="2514600" indent="-228600" eaLnBrk="0" fontAlgn="base" hangingPunct="0">
              <a:spcBef>
                <a:spcPct val="0"/>
              </a:spcBef>
              <a:spcAft>
                <a:spcPct val="0"/>
              </a:spcAft>
              <a:defRPr sz="3800">
                <a:solidFill>
                  <a:schemeClr val="tx1"/>
                </a:solidFill>
                <a:latin typeface="Arial" pitchFamily="34" charset="0"/>
              </a:defRPr>
            </a:lvl6pPr>
            <a:lvl7pPr marL="2971800" indent="-228600" eaLnBrk="0" fontAlgn="base" hangingPunct="0">
              <a:spcBef>
                <a:spcPct val="0"/>
              </a:spcBef>
              <a:spcAft>
                <a:spcPct val="0"/>
              </a:spcAft>
              <a:defRPr sz="3800">
                <a:solidFill>
                  <a:schemeClr val="tx1"/>
                </a:solidFill>
                <a:latin typeface="Arial" pitchFamily="34" charset="0"/>
              </a:defRPr>
            </a:lvl7pPr>
            <a:lvl8pPr marL="3429000" indent="-228600" eaLnBrk="0" fontAlgn="base" hangingPunct="0">
              <a:spcBef>
                <a:spcPct val="0"/>
              </a:spcBef>
              <a:spcAft>
                <a:spcPct val="0"/>
              </a:spcAft>
              <a:defRPr sz="3800">
                <a:solidFill>
                  <a:schemeClr val="tx1"/>
                </a:solidFill>
                <a:latin typeface="Arial" pitchFamily="34" charset="0"/>
              </a:defRPr>
            </a:lvl8pPr>
            <a:lvl9pPr marL="3886200" indent="-228600" eaLnBrk="0" fontAlgn="base" hangingPunct="0">
              <a:spcBef>
                <a:spcPct val="0"/>
              </a:spcBef>
              <a:spcAft>
                <a:spcPct val="0"/>
              </a:spcAft>
              <a:defRPr sz="3800">
                <a:solidFill>
                  <a:schemeClr val="tx1"/>
                </a:solidFill>
                <a:latin typeface="Arial" pitchFamily="34" charset="0"/>
              </a:defRPr>
            </a:lvl9pPr>
          </a:lstStyle>
          <a:p>
            <a:pPr algn="ctr" eaLnBrk="1" hangingPunct="1"/>
            <a:r>
              <a:rPr lang="en-US" sz="1600"/>
              <a:t>2.5 HM</a:t>
            </a:r>
          </a:p>
        </p:txBody>
      </p:sp>
      <p:sp>
        <p:nvSpPr>
          <p:cNvPr id="25609" name="TextBox 27"/>
          <p:cNvSpPr txBox="1">
            <a:spLocks noChangeArrowheads="1"/>
          </p:cNvSpPr>
          <p:nvPr/>
        </p:nvSpPr>
        <p:spPr bwMode="auto">
          <a:xfrm>
            <a:off x="177800" y="4592638"/>
            <a:ext cx="21875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800">
                <a:solidFill>
                  <a:schemeClr val="tx1"/>
                </a:solidFill>
                <a:latin typeface="Arial" pitchFamily="34" charset="0"/>
              </a:defRPr>
            </a:lvl1pPr>
            <a:lvl2pPr marL="742950" indent="-285750" eaLnBrk="0" hangingPunct="0">
              <a:defRPr sz="3800">
                <a:solidFill>
                  <a:schemeClr val="tx1"/>
                </a:solidFill>
                <a:latin typeface="Arial" pitchFamily="34" charset="0"/>
              </a:defRPr>
            </a:lvl2pPr>
            <a:lvl3pPr marL="1143000" indent="-228600" eaLnBrk="0" hangingPunct="0">
              <a:defRPr sz="3800">
                <a:solidFill>
                  <a:schemeClr val="tx1"/>
                </a:solidFill>
                <a:latin typeface="Arial" pitchFamily="34" charset="0"/>
              </a:defRPr>
            </a:lvl3pPr>
            <a:lvl4pPr marL="1600200" indent="-228600" eaLnBrk="0" hangingPunct="0">
              <a:defRPr sz="3800">
                <a:solidFill>
                  <a:schemeClr val="tx1"/>
                </a:solidFill>
                <a:latin typeface="Arial" pitchFamily="34" charset="0"/>
              </a:defRPr>
            </a:lvl4pPr>
            <a:lvl5pPr marL="2057400" indent="-228600" eaLnBrk="0" hangingPunct="0">
              <a:defRPr sz="3800">
                <a:solidFill>
                  <a:schemeClr val="tx1"/>
                </a:solidFill>
                <a:latin typeface="Arial" pitchFamily="34" charset="0"/>
              </a:defRPr>
            </a:lvl5pPr>
            <a:lvl6pPr marL="2514600" indent="-228600" eaLnBrk="0" fontAlgn="base" hangingPunct="0">
              <a:spcBef>
                <a:spcPct val="0"/>
              </a:spcBef>
              <a:spcAft>
                <a:spcPct val="0"/>
              </a:spcAft>
              <a:defRPr sz="3800">
                <a:solidFill>
                  <a:schemeClr val="tx1"/>
                </a:solidFill>
                <a:latin typeface="Arial" pitchFamily="34" charset="0"/>
              </a:defRPr>
            </a:lvl6pPr>
            <a:lvl7pPr marL="2971800" indent="-228600" eaLnBrk="0" fontAlgn="base" hangingPunct="0">
              <a:spcBef>
                <a:spcPct val="0"/>
              </a:spcBef>
              <a:spcAft>
                <a:spcPct val="0"/>
              </a:spcAft>
              <a:defRPr sz="3800">
                <a:solidFill>
                  <a:schemeClr val="tx1"/>
                </a:solidFill>
                <a:latin typeface="Arial" pitchFamily="34" charset="0"/>
              </a:defRPr>
            </a:lvl7pPr>
            <a:lvl8pPr marL="3429000" indent="-228600" eaLnBrk="0" fontAlgn="base" hangingPunct="0">
              <a:spcBef>
                <a:spcPct val="0"/>
              </a:spcBef>
              <a:spcAft>
                <a:spcPct val="0"/>
              </a:spcAft>
              <a:defRPr sz="3800">
                <a:solidFill>
                  <a:schemeClr val="tx1"/>
                </a:solidFill>
                <a:latin typeface="Arial" pitchFamily="34" charset="0"/>
              </a:defRPr>
            </a:lvl8pPr>
            <a:lvl9pPr marL="3886200" indent="-228600" eaLnBrk="0" fontAlgn="base" hangingPunct="0">
              <a:spcBef>
                <a:spcPct val="0"/>
              </a:spcBef>
              <a:spcAft>
                <a:spcPct val="0"/>
              </a:spcAft>
              <a:defRPr sz="3800">
                <a:solidFill>
                  <a:schemeClr val="tx1"/>
                </a:solidFill>
                <a:latin typeface="Arial" pitchFamily="34" charset="0"/>
              </a:defRPr>
            </a:lvl9pPr>
          </a:lstStyle>
          <a:p>
            <a:pPr algn="ctr" eaLnBrk="1" hangingPunct="1"/>
            <a:r>
              <a:rPr lang="en-US" sz="1600"/>
              <a:t>1 clerk/team</a:t>
            </a:r>
          </a:p>
        </p:txBody>
      </p:sp>
      <p:grpSp>
        <p:nvGrpSpPr>
          <p:cNvPr id="25610" name="Group 30"/>
          <p:cNvGrpSpPr>
            <a:grpSpLocks/>
          </p:cNvGrpSpPr>
          <p:nvPr/>
        </p:nvGrpSpPr>
        <p:grpSpPr bwMode="auto">
          <a:xfrm>
            <a:off x="2233613" y="1363663"/>
            <a:ext cx="4535487" cy="3765550"/>
            <a:chOff x="2155825" y="1196975"/>
            <a:chExt cx="4724400" cy="5465763"/>
          </a:xfrm>
        </p:grpSpPr>
        <p:pic>
          <p:nvPicPr>
            <p:cNvPr id="25631" name="Picture 4" descr="C:\Users\Mo\AppData\Local\Microsoft\Windows\Temporary Internet Files\Content.IE5\25S67XJE\MC900054731[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194721" y="3198677"/>
              <a:ext cx="411514" cy="143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32" name="Picture 10" descr="C:\Users\Mo\AppData\Local\Microsoft\Windows\Temporary Internet Files\Content.IE5\SYK7K8BJ\MC900445442[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115337" y="5300314"/>
              <a:ext cx="585806" cy="8841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 name="Rectangle 28"/>
            <p:cNvSpPr/>
            <p:nvPr/>
          </p:nvSpPr>
          <p:spPr>
            <a:xfrm>
              <a:off x="2155825" y="1196975"/>
              <a:ext cx="4724400" cy="546576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
        <p:nvSpPr>
          <p:cNvPr id="36" name="TextBox 35"/>
          <p:cNvSpPr txBox="1">
            <a:spLocks noChangeArrowheads="1"/>
          </p:cNvSpPr>
          <p:nvPr/>
        </p:nvSpPr>
        <p:spPr bwMode="auto">
          <a:xfrm>
            <a:off x="2438400" y="6019800"/>
            <a:ext cx="184150" cy="677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3800">
                <a:solidFill>
                  <a:schemeClr val="tx1"/>
                </a:solidFill>
                <a:latin typeface="Arial" pitchFamily="34" charset="0"/>
              </a:defRPr>
            </a:lvl1pPr>
            <a:lvl2pPr marL="742950" indent="-285750" eaLnBrk="0" hangingPunct="0">
              <a:defRPr sz="3800">
                <a:solidFill>
                  <a:schemeClr val="tx1"/>
                </a:solidFill>
                <a:latin typeface="Arial" pitchFamily="34" charset="0"/>
              </a:defRPr>
            </a:lvl2pPr>
            <a:lvl3pPr marL="1143000" indent="-228600" eaLnBrk="0" hangingPunct="0">
              <a:defRPr sz="3800">
                <a:solidFill>
                  <a:schemeClr val="tx1"/>
                </a:solidFill>
                <a:latin typeface="Arial" pitchFamily="34" charset="0"/>
              </a:defRPr>
            </a:lvl3pPr>
            <a:lvl4pPr marL="1600200" indent="-228600" eaLnBrk="0" hangingPunct="0">
              <a:defRPr sz="3800">
                <a:solidFill>
                  <a:schemeClr val="tx1"/>
                </a:solidFill>
                <a:latin typeface="Arial" pitchFamily="34" charset="0"/>
              </a:defRPr>
            </a:lvl4pPr>
            <a:lvl5pPr marL="2057400" indent="-228600" eaLnBrk="0" hangingPunct="0">
              <a:defRPr sz="3800">
                <a:solidFill>
                  <a:schemeClr val="tx1"/>
                </a:solidFill>
                <a:latin typeface="Arial" pitchFamily="34" charset="0"/>
              </a:defRPr>
            </a:lvl5pPr>
            <a:lvl6pPr marL="2514600" indent="-228600" eaLnBrk="0" fontAlgn="base" hangingPunct="0">
              <a:spcBef>
                <a:spcPct val="0"/>
              </a:spcBef>
              <a:spcAft>
                <a:spcPct val="0"/>
              </a:spcAft>
              <a:defRPr sz="3800">
                <a:solidFill>
                  <a:schemeClr val="tx1"/>
                </a:solidFill>
                <a:latin typeface="Arial" pitchFamily="34" charset="0"/>
              </a:defRPr>
            </a:lvl6pPr>
            <a:lvl7pPr marL="2971800" indent="-228600" eaLnBrk="0" fontAlgn="base" hangingPunct="0">
              <a:spcBef>
                <a:spcPct val="0"/>
              </a:spcBef>
              <a:spcAft>
                <a:spcPct val="0"/>
              </a:spcAft>
              <a:defRPr sz="3800">
                <a:solidFill>
                  <a:schemeClr val="tx1"/>
                </a:solidFill>
                <a:latin typeface="Arial" pitchFamily="34" charset="0"/>
              </a:defRPr>
            </a:lvl7pPr>
            <a:lvl8pPr marL="3429000" indent="-228600" eaLnBrk="0" fontAlgn="base" hangingPunct="0">
              <a:spcBef>
                <a:spcPct val="0"/>
              </a:spcBef>
              <a:spcAft>
                <a:spcPct val="0"/>
              </a:spcAft>
              <a:defRPr sz="3800">
                <a:solidFill>
                  <a:schemeClr val="tx1"/>
                </a:solidFill>
                <a:latin typeface="Arial" pitchFamily="34" charset="0"/>
              </a:defRPr>
            </a:lvl8pPr>
            <a:lvl9pPr marL="3886200" indent="-228600" eaLnBrk="0" fontAlgn="base" hangingPunct="0">
              <a:spcBef>
                <a:spcPct val="0"/>
              </a:spcBef>
              <a:spcAft>
                <a:spcPct val="0"/>
              </a:spcAft>
              <a:defRPr sz="3800">
                <a:solidFill>
                  <a:schemeClr val="tx1"/>
                </a:solidFill>
                <a:latin typeface="Arial" pitchFamily="34" charset="0"/>
              </a:defRPr>
            </a:lvl9pPr>
          </a:lstStyle>
          <a:p>
            <a:pPr eaLnBrk="1" hangingPunct="1"/>
            <a:endParaRPr lang="en-US" b="1"/>
          </a:p>
        </p:txBody>
      </p:sp>
      <p:sp>
        <p:nvSpPr>
          <p:cNvPr id="35" name="Oval 34"/>
          <p:cNvSpPr/>
          <p:nvPr/>
        </p:nvSpPr>
        <p:spPr>
          <a:xfrm>
            <a:off x="1905000" y="4876800"/>
            <a:ext cx="1524000" cy="83820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solidFill>
                  <a:schemeClr val="tx1"/>
                </a:solidFill>
              </a:rPr>
              <a:t>Case Manager</a:t>
            </a:r>
          </a:p>
        </p:txBody>
      </p:sp>
      <p:sp>
        <p:nvSpPr>
          <p:cNvPr id="38" name="Oval 37"/>
          <p:cNvSpPr/>
          <p:nvPr/>
        </p:nvSpPr>
        <p:spPr>
          <a:xfrm>
            <a:off x="5562600" y="4876800"/>
            <a:ext cx="1752600" cy="8382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Behavior Health</a:t>
            </a:r>
          </a:p>
        </p:txBody>
      </p:sp>
      <p:pic>
        <p:nvPicPr>
          <p:cNvPr id="25614" name="Picture 6" descr="http://www.heritagestudio.com/stormpl1.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38400" y="3429000"/>
            <a:ext cx="288925"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15" name="Picture 6" descr="http://www.heritagestudio.com/stormpl1.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43200" y="4114800"/>
            <a:ext cx="288925"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16" name="Picture 6" descr="http://www.heritagestudio.com/stormpl1.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71800" y="3429000"/>
            <a:ext cx="288925"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17" name="Picture 6" descr="http://www.heritagestudio.com/stormpl1.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76600" y="4114800"/>
            <a:ext cx="288925"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18" name="Picture 6" descr="http://www.heritagestudio.com/stormpl1.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581400" y="3429000"/>
            <a:ext cx="288925"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19" name="Picture 6" descr="http://www.heritagestudio.com/stormpl1.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867400" y="4114800"/>
            <a:ext cx="288925"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20" name="Picture 6" descr="http://www.heritagestudio.com/stormpl1.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34000" y="4191000"/>
            <a:ext cx="288925"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21" name="Picture 6" descr="http://www.heritagestudio.com/stormpl1.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29200" y="3429000"/>
            <a:ext cx="288925"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22" name="Picture 6" descr="http://www.heritagestudio.com/stormpl1.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562600" y="3429000"/>
            <a:ext cx="288925"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23" name="Picture 6" descr="http://www.heritagestudio.com/stormpl1.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96000" y="3429000"/>
            <a:ext cx="288925"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24" name="Picture 8" descr="http://www.navy.mil/navydata/ranks/officers/specialty-staff/med-corp.gif"/>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38400" y="1600200"/>
            <a:ext cx="6858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25" name="Picture 8" descr="http://www.navy.mil/navydata/ranks/officers/specialty-staff/med-corp.gif"/>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581400" y="1600200"/>
            <a:ext cx="685800" cy="989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26" name="Picture 8" descr="http://www.navy.mil/navydata/ranks/officers/specialty-staff/med-corp.gif"/>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48200" y="1600200"/>
            <a:ext cx="627063" cy="982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27" name="Picture 8" descr="http://www.navy.mil/navydata/ranks/officers/specialty-staff/med-corp.gif"/>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638800" y="1600200"/>
            <a:ext cx="681038" cy="982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2" name="Picture 2" descr="http://ts4.mm.bing.net/images/thumbnail.aspx?q=4692986690404895&amp;id=a98206a80dea8c495b04edcaa781c63d&amp;index=newexp&amp;url=http%3a%2f%2fwww.acclaimimages.com%2f_gallery%2f_free_images%2f0420-0611-1409-3727_usmc_3rd_marine_regiment_marine_corps_base_hawaii_kaneohe_bay_o.jp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819400" y="2133600"/>
            <a:ext cx="3175000" cy="2265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 name="TextBox 32"/>
          <p:cNvSpPr txBox="1">
            <a:spLocks noChangeArrowheads="1"/>
          </p:cNvSpPr>
          <p:nvPr/>
        </p:nvSpPr>
        <p:spPr bwMode="auto">
          <a:xfrm>
            <a:off x="2819400" y="3200400"/>
            <a:ext cx="3200400" cy="40005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800">
                <a:solidFill>
                  <a:schemeClr val="tx1"/>
                </a:solidFill>
                <a:latin typeface="Arial" pitchFamily="34" charset="0"/>
              </a:defRPr>
            </a:lvl1pPr>
            <a:lvl2pPr marL="742950" indent="-285750" eaLnBrk="0" hangingPunct="0">
              <a:defRPr sz="3800">
                <a:solidFill>
                  <a:schemeClr val="tx1"/>
                </a:solidFill>
                <a:latin typeface="Arial" pitchFamily="34" charset="0"/>
              </a:defRPr>
            </a:lvl2pPr>
            <a:lvl3pPr marL="1143000" indent="-228600" eaLnBrk="0" hangingPunct="0">
              <a:defRPr sz="3800">
                <a:solidFill>
                  <a:schemeClr val="tx1"/>
                </a:solidFill>
                <a:latin typeface="Arial" pitchFamily="34" charset="0"/>
              </a:defRPr>
            </a:lvl3pPr>
            <a:lvl4pPr marL="1600200" indent="-228600" eaLnBrk="0" hangingPunct="0">
              <a:defRPr sz="3800">
                <a:solidFill>
                  <a:schemeClr val="tx1"/>
                </a:solidFill>
                <a:latin typeface="Arial" pitchFamily="34" charset="0"/>
              </a:defRPr>
            </a:lvl4pPr>
            <a:lvl5pPr marL="2057400" indent="-228600" eaLnBrk="0" hangingPunct="0">
              <a:defRPr sz="3800">
                <a:solidFill>
                  <a:schemeClr val="tx1"/>
                </a:solidFill>
                <a:latin typeface="Arial" pitchFamily="34" charset="0"/>
              </a:defRPr>
            </a:lvl5pPr>
            <a:lvl6pPr marL="2514600" indent="-228600" eaLnBrk="0" fontAlgn="base" hangingPunct="0">
              <a:spcBef>
                <a:spcPct val="0"/>
              </a:spcBef>
              <a:spcAft>
                <a:spcPct val="0"/>
              </a:spcAft>
              <a:defRPr sz="3800">
                <a:solidFill>
                  <a:schemeClr val="tx1"/>
                </a:solidFill>
                <a:latin typeface="Arial" pitchFamily="34" charset="0"/>
              </a:defRPr>
            </a:lvl6pPr>
            <a:lvl7pPr marL="2971800" indent="-228600" eaLnBrk="0" fontAlgn="base" hangingPunct="0">
              <a:spcBef>
                <a:spcPct val="0"/>
              </a:spcBef>
              <a:spcAft>
                <a:spcPct val="0"/>
              </a:spcAft>
              <a:defRPr sz="3800">
                <a:solidFill>
                  <a:schemeClr val="tx1"/>
                </a:solidFill>
                <a:latin typeface="Arial" pitchFamily="34" charset="0"/>
              </a:defRPr>
            </a:lvl7pPr>
            <a:lvl8pPr marL="3429000" indent="-228600" eaLnBrk="0" fontAlgn="base" hangingPunct="0">
              <a:spcBef>
                <a:spcPct val="0"/>
              </a:spcBef>
              <a:spcAft>
                <a:spcPct val="0"/>
              </a:spcAft>
              <a:defRPr sz="3800">
                <a:solidFill>
                  <a:schemeClr val="tx1"/>
                </a:solidFill>
                <a:latin typeface="Arial" pitchFamily="34" charset="0"/>
              </a:defRPr>
            </a:lvl8pPr>
            <a:lvl9pPr marL="3886200" indent="-228600" eaLnBrk="0" fontAlgn="base" hangingPunct="0">
              <a:spcBef>
                <a:spcPct val="0"/>
              </a:spcBef>
              <a:spcAft>
                <a:spcPct val="0"/>
              </a:spcAft>
              <a:defRPr sz="3800">
                <a:solidFill>
                  <a:schemeClr val="tx1"/>
                </a:solidFill>
                <a:latin typeface="Arial" pitchFamily="34" charset="0"/>
              </a:defRPr>
            </a:lvl9pPr>
          </a:lstStyle>
          <a:p>
            <a:pPr eaLnBrk="1" hangingPunct="1"/>
            <a:r>
              <a:rPr lang="en-US" sz="2000" b="1">
                <a:solidFill>
                  <a:schemeClr val="bg1"/>
                </a:solidFill>
              </a:rPr>
              <a:t>Serving 4-5,000 Marines</a:t>
            </a:r>
          </a:p>
        </p:txBody>
      </p:sp>
      <p:sp>
        <p:nvSpPr>
          <p:cNvPr id="25630" name="TextBox 25"/>
          <p:cNvSpPr txBox="1">
            <a:spLocks noChangeArrowheads="1"/>
          </p:cNvSpPr>
          <p:nvPr/>
        </p:nvSpPr>
        <p:spPr bwMode="auto">
          <a:xfrm>
            <a:off x="381000" y="2819400"/>
            <a:ext cx="20701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800">
                <a:solidFill>
                  <a:schemeClr val="tx1"/>
                </a:solidFill>
                <a:latin typeface="Arial" pitchFamily="34" charset="0"/>
              </a:defRPr>
            </a:lvl1pPr>
            <a:lvl2pPr marL="742950" indent="-285750" eaLnBrk="0" hangingPunct="0">
              <a:defRPr sz="3800">
                <a:solidFill>
                  <a:schemeClr val="tx1"/>
                </a:solidFill>
                <a:latin typeface="Arial" pitchFamily="34" charset="0"/>
              </a:defRPr>
            </a:lvl2pPr>
            <a:lvl3pPr marL="1143000" indent="-228600" eaLnBrk="0" hangingPunct="0">
              <a:defRPr sz="3800">
                <a:solidFill>
                  <a:schemeClr val="tx1"/>
                </a:solidFill>
                <a:latin typeface="Arial" pitchFamily="34" charset="0"/>
              </a:defRPr>
            </a:lvl3pPr>
            <a:lvl4pPr marL="1600200" indent="-228600" eaLnBrk="0" hangingPunct="0">
              <a:defRPr sz="3800">
                <a:solidFill>
                  <a:schemeClr val="tx1"/>
                </a:solidFill>
                <a:latin typeface="Arial" pitchFamily="34" charset="0"/>
              </a:defRPr>
            </a:lvl4pPr>
            <a:lvl5pPr marL="2057400" indent="-228600" eaLnBrk="0" hangingPunct="0">
              <a:defRPr sz="3800">
                <a:solidFill>
                  <a:schemeClr val="tx1"/>
                </a:solidFill>
                <a:latin typeface="Arial" pitchFamily="34" charset="0"/>
              </a:defRPr>
            </a:lvl5pPr>
            <a:lvl6pPr marL="2514600" indent="-228600" eaLnBrk="0" fontAlgn="base" hangingPunct="0">
              <a:spcBef>
                <a:spcPct val="0"/>
              </a:spcBef>
              <a:spcAft>
                <a:spcPct val="0"/>
              </a:spcAft>
              <a:defRPr sz="3800">
                <a:solidFill>
                  <a:schemeClr val="tx1"/>
                </a:solidFill>
                <a:latin typeface="Arial" pitchFamily="34" charset="0"/>
              </a:defRPr>
            </a:lvl6pPr>
            <a:lvl7pPr marL="2971800" indent="-228600" eaLnBrk="0" fontAlgn="base" hangingPunct="0">
              <a:spcBef>
                <a:spcPct val="0"/>
              </a:spcBef>
              <a:spcAft>
                <a:spcPct val="0"/>
              </a:spcAft>
              <a:defRPr sz="3800">
                <a:solidFill>
                  <a:schemeClr val="tx1"/>
                </a:solidFill>
                <a:latin typeface="Arial" pitchFamily="34" charset="0"/>
              </a:defRPr>
            </a:lvl7pPr>
            <a:lvl8pPr marL="3429000" indent="-228600" eaLnBrk="0" fontAlgn="base" hangingPunct="0">
              <a:spcBef>
                <a:spcPct val="0"/>
              </a:spcBef>
              <a:spcAft>
                <a:spcPct val="0"/>
              </a:spcAft>
              <a:defRPr sz="3800">
                <a:solidFill>
                  <a:schemeClr val="tx1"/>
                </a:solidFill>
                <a:latin typeface="Arial" pitchFamily="34" charset="0"/>
              </a:defRPr>
            </a:lvl8pPr>
            <a:lvl9pPr marL="3886200" indent="-228600" eaLnBrk="0" fontAlgn="base" hangingPunct="0">
              <a:spcBef>
                <a:spcPct val="0"/>
              </a:spcBef>
              <a:spcAft>
                <a:spcPct val="0"/>
              </a:spcAft>
              <a:defRPr sz="3800">
                <a:solidFill>
                  <a:schemeClr val="tx1"/>
                </a:solidFill>
                <a:latin typeface="Arial" pitchFamily="34" charset="0"/>
              </a:defRPr>
            </a:lvl9pPr>
          </a:lstStyle>
          <a:p>
            <a:pPr algn="ctr" eaLnBrk="1" hangingPunct="1"/>
            <a:r>
              <a:rPr lang="en-US" sz="1600"/>
              <a:t>1.0 RN/team</a:t>
            </a:r>
          </a:p>
          <a:p>
            <a:pPr algn="ctr" eaLnBrk="1" hangingPunct="1"/>
            <a:r>
              <a:rPr lang="en-US" sz="1600"/>
              <a:t>1.0 LVN/team</a:t>
            </a:r>
          </a:p>
        </p:txBody>
      </p:sp>
      <p:pic>
        <p:nvPicPr>
          <p:cNvPr id="34" name="Picture 33"/>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0" y="0"/>
            <a:ext cx="1066800" cy="1066800"/>
          </a:xfrm>
          <a:prstGeom prst="rect">
            <a:avLst/>
          </a:prstGeom>
        </p:spPr>
      </p:pic>
    </p:spTree>
    <p:extLst>
      <p:ext uri="{BB962C8B-B14F-4D97-AF65-F5344CB8AC3E}">
        <p14:creationId xmlns:p14="http://schemas.microsoft.com/office/powerpoint/2010/main" val="7151446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nodePh="1">
                                  <p:stCondLst>
                                    <p:cond delay="0"/>
                                  </p:stCondLst>
                                  <p:endCondLst>
                                    <p:cond evt="begin" delay="0">
                                      <p:tn val="5"/>
                                    </p:cond>
                                  </p:endCondLst>
                                  <p:childTnLst>
                                    <p:set>
                                      <p:cBhvr>
                                        <p:cTn id="6" dur="1" fill="hold">
                                          <p:stCondLst>
                                            <p:cond delay="0"/>
                                          </p:stCondLst>
                                        </p:cTn>
                                        <p:tgtEl>
                                          <p:spTgt spid="36">
                                            <p:txEl>
                                              <p:pRg st="0" end="0"/>
                                            </p:txEl>
                                          </p:spTgt>
                                        </p:tgtEl>
                                        <p:attrNameLst>
                                          <p:attrName>style.visibility</p:attrName>
                                        </p:attrNameLst>
                                      </p:cBhvr>
                                      <p:to>
                                        <p:strVal val="visible"/>
                                      </p:to>
                                    </p:set>
                                    <p:animEffect transition="in" filter="fade">
                                      <p:cBhvr>
                                        <p:cTn id="7" dur="2000"/>
                                        <p:tgtEl>
                                          <p:spTgt spid="36">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8">
                                            <p:bg/>
                                          </p:spTgt>
                                        </p:tgtEl>
                                        <p:attrNameLst>
                                          <p:attrName>style.visibility</p:attrName>
                                        </p:attrNameLst>
                                      </p:cBhvr>
                                      <p:to>
                                        <p:strVal val="visible"/>
                                      </p:to>
                                    </p:set>
                                    <p:animEffect transition="in" filter="fade">
                                      <p:cBhvr>
                                        <p:cTn id="12" dur="2000"/>
                                        <p:tgtEl>
                                          <p:spTgt spid="38">
                                            <p:bg/>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8">
                                            <p:txEl>
                                              <p:pRg st="0" end="0"/>
                                            </p:txEl>
                                          </p:spTgt>
                                        </p:tgtEl>
                                        <p:attrNameLst>
                                          <p:attrName>style.visibility</p:attrName>
                                        </p:attrNameLst>
                                      </p:cBhvr>
                                      <p:to>
                                        <p:strVal val="visible"/>
                                      </p:to>
                                    </p:set>
                                    <p:animEffect transition="in" filter="fade">
                                      <p:cBhvr>
                                        <p:cTn id="15" dur="2000"/>
                                        <p:tgtEl>
                                          <p:spTgt spid="38">
                                            <p:txEl>
                                              <p:pRg st="0" end="0"/>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0" presetClass="entr" presetSubtype="0" repeatCount="indefinite" fill="hold" grpId="0" nodeType="clickEffect">
                                  <p:stCondLst>
                                    <p:cond delay="0"/>
                                  </p:stCondLst>
                                  <p:endCondLst>
                                    <p:cond evt="onNext" delay="0">
                                      <p:tgtEl>
                                        <p:sldTgt/>
                                      </p:tgtEl>
                                    </p:cond>
                                  </p:endCondLst>
                                  <p:childTnLst>
                                    <p:set>
                                      <p:cBhvr>
                                        <p:cTn id="19" dur="1" fill="hold">
                                          <p:stCondLst>
                                            <p:cond delay="0"/>
                                          </p:stCondLst>
                                        </p:cTn>
                                        <p:tgtEl>
                                          <p:spTgt spid="35">
                                            <p:bg/>
                                          </p:spTgt>
                                        </p:tgtEl>
                                        <p:attrNameLst>
                                          <p:attrName>style.visibility</p:attrName>
                                        </p:attrNameLst>
                                      </p:cBhvr>
                                      <p:to>
                                        <p:strVal val="visible"/>
                                      </p:to>
                                    </p:set>
                                    <p:animEffect transition="in" filter="fade">
                                      <p:cBhvr>
                                        <p:cTn id="20" dur="5000"/>
                                        <p:tgtEl>
                                          <p:spTgt spid="35">
                                            <p:bg/>
                                          </p:spTgt>
                                        </p:tgtEl>
                                      </p:cBhvr>
                                    </p:animEffect>
                                  </p:childTnLst>
                                </p:cTn>
                              </p:par>
                              <p:par>
                                <p:cTn id="21" presetID="10" presetClass="entr" presetSubtype="0" repeatCount="indefinite" fill="hold" grpId="0" nodeType="withEffect">
                                  <p:stCondLst>
                                    <p:cond delay="0"/>
                                  </p:stCondLst>
                                  <p:endCondLst>
                                    <p:cond evt="onNext" delay="0">
                                      <p:tgtEl>
                                        <p:sldTgt/>
                                      </p:tgtEl>
                                    </p:cond>
                                  </p:endCondLst>
                                  <p:childTnLst>
                                    <p:set>
                                      <p:cBhvr>
                                        <p:cTn id="22" dur="1" fill="hold">
                                          <p:stCondLst>
                                            <p:cond delay="0"/>
                                          </p:stCondLst>
                                        </p:cTn>
                                        <p:tgtEl>
                                          <p:spTgt spid="35">
                                            <p:txEl>
                                              <p:pRg st="0" end="0"/>
                                            </p:txEl>
                                          </p:spTgt>
                                        </p:tgtEl>
                                        <p:attrNameLst>
                                          <p:attrName>style.visibility</p:attrName>
                                        </p:attrNameLst>
                                      </p:cBhvr>
                                      <p:to>
                                        <p:strVal val="visible"/>
                                      </p:to>
                                    </p:set>
                                    <p:animEffect transition="in" filter="fade">
                                      <p:cBhvr>
                                        <p:cTn id="23" dur="5000"/>
                                        <p:tgtEl>
                                          <p:spTgt spid="35">
                                            <p:txEl>
                                              <p:pRg st="0" end="0"/>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10" presetClass="entr" presetSubtype="0" fill="hold" nodeType="clickEffect">
                                  <p:stCondLst>
                                    <p:cond delay="0"/>
                                  </p:stCondLst>
                                  <p:childTnLst>
                                    <p:set>
                                      <p:cBhvr>
                                        <p:cTn id="27" dur="1" fill="hold">
                                          <p:stCondLst>
                                            <p:cond delay="0"/>
                                          </p:stCondLst>
                                        </p:cTn>
                                        <p:tgtEl>
                                          <p:spTgt spid="5122"/>
                                        </p:tgtEl>
                                        <p:attrNameLst>
                                          <p:attrName>style.visibility</p:attrName>
                                        </p:attrNameLst>
                                      </p:cBhvr>
                                      <p:to>
                                        <p:strVal val="visible"/>
                                      </p:to>
                                    </p:set>
                                    <p:animEffect transition="in" filter="fade">
                                      <p:cBhvr>
                                        <p:cTn id="28" dur="2000"/>
                                        <p:tgtEl>
                                          <p:spTgt spid="5122"/>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33">
                                            <p:bg/>
                                          </p:spTgt>
                                        </p:tgtEl>
                                        <p:attrNameLst>
                                          <p:attrName>style.visibility</p:attrName>
                                        </p:attrNameLst>
                                      </p:cBhvr>
                                      <p:to>
                                        <p:strVal val="visible"/>
                                      </p:to>
                                    </p:set>
                                    <p:animEffect transition="in" filter="fade">
                                      <p:cBhvr>
                                        <p:cTn id="33" dur="2000"/>
                                        <p:tgtEl>
                                          <p:spTgt spid="33">
                                            <p:bg/>
                                          </p:spTgt>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33">
                                            <p:txEl>
                                              <p:pRg st="0" end="0"/>
                                            </p:txEl>
                                          </p:spTgt>
                                        </p:tgtEl>
                                        <p:attrNameLst>
                                          <p:attrName>style.visibility</p:attrName>
                                        </p:attrNameLst>
                                      </p:cBhvr>
                                      <p:to>
                                        <p:strVal val="visible"/>
                                      </p:to>
                                    </p:set>
                                    <p:animEffect transition="in" filter="fade">
                                      <p:cBhvr>
                                        <p:cTn id="36" dur="2000"/>
                                        <p:tgtEl>
                                          <p:spTgt spid="3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build="allAtOnce"/>
      <p:bldP spid="35" grpId="0" build="allAtOnce" animBg="1"/>
      <p:bldP spid="38" grpId="0" build="allAtOnce" animBg="1"/>
      <p:bldP spid="33" grpId="0" build="allAtOnce"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smtClean="0"/>
              <a:t>Point of Contacts</a:t>
            </a:r>
            <a:endParaRPr lang="en-US" dirty="0"/>
          </a:p>
        </p:txBody>
      </p:sp>
      <p:sp>
        <p:nvSpPr>
          <p:cNvPr id="4" name="Content Placeholder 3"/>
          <p:cNvSpPr>
            <a:spLocks noGrp="1"/>
          </p:cNvSpPr>
          <p:nvPr>
            <p:ph idx="1"/>
          </p:nvPr>
        </p:nvSpPr>
        <p:spPr/>
        <p:txBody>
          <a:bodyPr>
            <a:normAutofit/>
          </a:bodyPr>
          <a:lstStyle/>
          <a:p>
            <a:r>
              <a:rPr lang="en-US" sz="2600" dirty="0" smtClean="0"/>
              <a:t>HMCM(FMF) </a:t>
            </a:r>
            <a:r>
              <a:rPr lang="en-US" sz="2600" dirty="0" smtClean="0"/>
              <a:t>Robert A. White  Senior Enlisted Advisor</a:t>
            </a:r>
          </a:p>
          <a:p>
            <a:pPr marL="0" indent="0">
              <a:buNone/>
            </a:pPr>
            <a:r>
              <a:rPr lang="en-US" dirty="0"/>
              <a:t>	</a:t>
            </a:r>
            <a:r>
              <a:rPr lang="en-US" sz="2600" dirty="0" smtClean="0">
                <a:hlinkClick r:id="rId2"/>
              </a:rPr>
              <a:t>robert.a.white@usmc.mil</a:t>
            </a:r>
            <a:endParaRPr lang="en-US" sz="2600" dirty="0" smtClean="0"/>
          </a:p>
          <a:p>
            <a:pPr marL="0" indent="0">
              <a:buNone/>
            </a:pPr>
            <a:r>
              <a:rPr lang="en-US" sz="2600" dirty="0"/>
              <a:t>	</a:t>
            </a:r>
            <a:r>
              <a:rPr lang="en-US" sz="2600" dirty="0" smtClean="0"/>
              <a:t>703-604-4558</a:t>
            </a:r>
          </a:p>
          <a:p>
            <a:r>
              <a:rPr lang="en-US" sz="2600" dirty="0" smtClean="0"/>
              <a:t>HMCS(FMF) </a:t>
            </a:r>
            <a:r>
              <a:rPr lang="en-US" sz="2600" dirty="0" smtClean="0"/>
              <a:t>Eliza S. Rubic  IDC Program Manager</a:t>
            </a:r>
          </a:p>
          <a:p>
            <a:pPr marL="0" indent="0">
              <a:buNone/>
            </a:pPr>
            <a:r>
              <a:rPr lang="en-US" sz="2600" dirty="0"/>
              <a:t>	</a:t>
            </a:r>
            <a:r>
              <a:rPr lang="en-US" sz="2600" dirty="0" smtClean="0">
                <a:hlinkClick r:id="rId3"/>
              </a:rPr>
              <a:t>eliza.rubic@usmc.mil</a:t>
            </a:r>
            <a:endParaRPr lang="en-US" sz="2600" dirty="0" smtClean="0"/>
          </a:p>
          <a:p>
            <a:pPr marL="0" indent="0">
              <a:buNone/>
            </a:pPr>
            <a:r>
              <a:rPr lang="en-US" sz="2600" dirty="0"/>
              <a:t>	</a:t>
            </a:r>
            <a:r>
              <a:rPr lang="en-US" sz="2600" dirty="0" smtClean="0"/>
              <a:t>703-604-4557</a:t>
            </a:r>
          </a:p>
          <a:p>
            <a:r>
              <a:rPr lang="en-US" sz="2600" dirty="0" smtClean="0"/>
              <a:t>HMCS(FMF) </a:t>
            </a:r>
            <a:r>
              <a:rPr lang="en-US" sz="2600" dirty="0" smtClean="0"/>
              <a:t>Christopher W. Pierson  IG Inspector</a:t>
            </a:r>
          </a:p>
          <a:p>
            <a:pPr marL="457200" lvl="1" indent="0">
              <a:buNone/>
            </a:pPr>
            <a:r>
              <a:rPr lang="en-US" sz="2600" dirty="0"/>
              <a:t>	</a:t>
            </a:r>
            <a:r>
              <a:rPr lang="en-US" sz="2600" dirty="0" smtClean="0">
                <a:hlinkClick r:id="rId4"/>
              </a:rPr>
              <a:t>christopher.w.pierso@usmc.mil</a:t>
            </a:r>
            <a:endParaRPr lang="en-US" sz="2600" dirty="0" smtClean="0"/>
          </a:p>
          <a:p>
            <a:pPr marL="457200" lvl="1" indent="0">
              <a:buNone/>
            </a:pPr>
            <a:r>
              <a:rPr lang="en-US" sz="2600" dirty="0"/>
              <a:t>	</a:t>
            </a:r>
            <a:r>
              <a:rPr lang="en-US" sz="2600" dirty="0" smtClean="0"/>
              <a:t>703-604-4598</a:t>
            </a:r>
          </a:p>
          <a:p>
            <a:pPr marL="0" indent="0">
              <a:buNone/>
            </a:pPr>
            <a:endParaRPr lang="en-US" dirty="0"/>
          </a:p>
        </p:txBody>
      </p:sp>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0" y="0"/>
            <a:ext cx="1191285" cy="1191285"/>
          </a:xfrm>
          <a:prstGeom prst="rect">
            <a:avLst/>
          </a:prstGeom>
        </p:spPr>
      </p:pic>
    </p:spTree>
    <p:extLst>
      <p:ext uri="{BB962C8B-B14F-4D97-AF65-F5344CB8AC3E}">
        <p14:creationId xmlns:p14="http://schemas.microsoft.com/office/powerpoint/2010/main" val="403934690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3.xml><?xml version="1.0" encoding="utf-8"?>
<ct:contentTypeSchema xmlns:ct="http://schemas.microsoft.com/office/2006/metadata/contentType" xmlns:ma="http://schemas.microsoft.com/office/2006/metadata/properties/metaAttributes" ct:_="" ma:_="" ma:contentTypeName="Document" ma:contentTypeID="0x0101004CFA8050F793114AB1046D8ED441ECFD" ma:contentTypeVersion="1" ma:contentTypeDescription="Create a new document." ma:contentTypeScope="" ma:versionID="5ab23936e94bd0abb7ee4ee801c0a43b">
  <xsd:schema xmlns:xsd="http://www.w3.org/2001/XMLSchema" xmlns:xs="http://www.w3.org/2001/XMLSchema" xmlns:p="http://schemas.microsoft.com/office/2006/metadata/properties" xmlns:ns1="http://schemas.microsoft.com/sharepoint/v3" xmlns:ns2="75687c3e-5b44-41fd-8616-68325ebfa0a3" targetNamespace="http://schemas.microsoft.com/office/2006/metadata/properties" ma:root="true" ma:fieldsID="ea9670ef829d0e2a70b7349edc4ae2a5" ns1:_="" ns2:_="">
    <xsd:import namespace="http://schemas.microsoft.com/sharepoint/v3"/>
    <xsd:import namespace="75687c3e-5b44-41fd-8616-68325ebfa0a3"/>
    <xsd:element name="properties">
      <xsd:complexType>
        <xsd:sequence>
          <xsd:element name="documentManagement">
            <xsd:complexType>
              <xsd:all>
                <xsd:element ref="ns1:PublishingStartDate" minOccurs="0"/>
                <xsd:element ref="ns1:PublishingExpirationDate" minOccurs="0"/>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internalName="PublishingStartDate">
      <xsd:simpleType>
        <xsd:restriction base="dms:Unknown"/>
      </xsd:simpleType>
    </xsd:element>
    <xsd:element name="PublishingExpirationDate" ma:index="9" nillable="true" ma:displayName="Scheduling End Dat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75687c3e-5b44-41fd-8616-68325ebfa0a3" elementFormDefault="qualified">
    <xsd:import namespace="http://schemas.microsoft.com/office/2006/documentManagement/types"/>
    <xsd:import namespace="http://schemas.microsoft.com/office/infopath/2007/PartnerControls"/>
    <xsd:element name="_dlc_DocId" ma:index="10" nillable="true" ma:displayName="Document ID Value" ma:description="The value of the document ID assigned to this item." ma:internalName="_dlc_DocId" ma:readOnly="true">
      <xsd:simpleType>
        <xsd:restriction base="dms:Text"/>
      </xsd:simpleType>
    </xsd:element>
    <xsd:element name="_dlc_DocIdUrl" ma:index="11"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2"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_dlc_DocId xmlns="75687c3e-5b44-41fd-8616-68325ebfa0a3">WHZAEYJK4MX2-63-62</_dlc_DocId>
    <_dlc_DocIdUrl xmlns="75687c3e-5b44-41fd-8616-68325ebfa0a3">
      <Url>https://admin.med.navy.mil/sites/nmotc/swmi/_layouts/DocIdRedir.aspx?ID=WHZAEYJK4MX2-63-62</Url>
      <Description>WHZAEYJK4MX2-63-62</Description>
    </_dlc_DocIdUrl>
  </documentManagement>
</p:properties>
</file>

<file path=customXml/itemProps1.xml><?xml version="1.0" encoding="utf-8"?>
<ds:datastoreItem xmlns:ds="http://schemas.openxmlformats.org/officeDocument/2006/customXml" ds:itemID="{0C0D8AEB-90C4-4167-BCD2-A4A2265570D9}"/>
</file>

<file path=customXml/itemProps2.xml><?xml version="1.0" encoding="utf-8"?>
<ds:datastoreItem xmlns:ds="http://schemas.openxmlformats.org/officeDocument/2006/customXml" ds:itemID="{1FDD2185-1893-4916-AA1D-20A329DE2E7E}"/>
</file>

<file path=customXml/itemProps3.xml><?xml version="1.0" encoding="utf-8"?>
<ds:datastoreItem xmlns:ds="http://schemas.openxmlformats.org/officeDocument/2006/customXml" ds:itemID="{D3093DF2-151A-4CB2-B7FE-0DEB58D72A6B}"/>
</file>

<file path=customXml/itemProps4.xml><?xml version="1.0" encoding="utf-8"?>
<ds:datastoreItem xmlns:ds="http://schemas.openxmlformats.org/officeDocument/2006/customXml" ds:itemID="{1E380165-9558-4E48-A5FD-FF4BD97873E4}"/>
</file>

<file path=docProps/app.xml><?xml version="1.0" encoding="utf-8"?>
<Properties xmlns="http://schemas.openxmlformats.org/officeDocument/2006/extended-properties" xmlns:vt="http://schemas.openxmlformats.org/officeDocument/2006/docPropsVTypes">
  <TotalTime>65</TotalTime>
  <Words>488</Words>
  <Application>Microsoft Office PowerPoint</Application>
  <PresentationFormat>On-screen Show (4:3)</PresentationFormat>
  <Paragraphs>177</Paragraphs>
  <Slides>7</Slides>
  <Notes>4</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9" baseType="lpstr">
      <vt:lpstr>Office Theme</vt:lpstr>
      <vt:lpstr>Worksheet</vt:lpstr>
      <vt:lpstr>        </vt:lpstr>
      <vt:lpstr>USMC Personnel</vt:lpstr>
      <vt:lpstr>PowerPoint Presentation</vt:lpstr>
      <vt:lpstr>IDC MANNING</vt:lpstr>
      <vt:lpstr>2013 1st QTR IDC Compliance Report</vt:lpstr>
      <vt:lpstr>Garrison Med Home Port </vt:lpstr>
      <vt:lpstr>Point of Contacts</vt:lpstr>
    </vt:vector>
  </TitlesOfParts>
  <Company>NMCI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USMC Personnel</dc:title>
  <dc:creator>Turner HM2 Thomas B</dc:creator>
  <cp:lastModifiedBy>Turner HM2 Thomas B</cp:lastModifiedBy>
  <cp:revision>14</cp:revision>
  <dcterms:created xsi:type="dcterms:W3CDTF">2013-05-09T17:50:43Z</dcterms:created>
  <dcterms:modified xsi:type="dcterms:W3CDTF">2013-05-10T15:29:11Z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0x0101004CFA8050F793114AB1046D8ED441ECFD</vt:lpwstr>
  </property>
  <property fmtid="{D5CDD505-2E9C-101B-9397-08002B2CF9AE}" pid="3" name="_dlc_DocIdItemGuid">
    <vt:lpwstr>8fc8d6a8-a436-473c-ba4e-e06b38d3b0ba</vt:lpwstr>
  </property>
</Properties>
</file>